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0" r:id="rId2"/>
    <p:sldId id="256" r:id="rId3"/>
    <p:sldId id="257" r:id="rId4"/>
    <p:sldId id="259" r:id="rId5"/>
    <p:sldId id="261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529" autoAdjust="0"/>
  </p:normalViewPr>
  <p:slideViewPr>
    <p:cSldViewPr>
      <p:cViewPr>
        <p:scale>
          <a:sx n="59" d="100"/>
          <a:sy n="59" d="100"/>
        </p:scale>
        <p:origin x="-1860" y="-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CC61C5-0844-3443-8771-6950AE6D3E4A}" type="datetimeFigureOut">
              <a:rPr lang="fr-FR" smtClean="0"/>
              <a:pPr/>
              <a:t>27/06/2016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A656E5-AAC5-A645-92B1-6F8D4241E4A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8270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THANK YOU for sending</a:t>
            </a:r>
            <a:r>
              <a:rPr lang="en-GB" baseline="0" dirty="0" smtClean="0"/>
              <a:t> back the questionnaire. We do realize that there were no easy questions and probably far from the current priorities in affected states that are still under conflicts.</a:t>
            </a:r>
            <a:endParaRPr lang="en-GB" dirty="0" smtClean="0"/>
          </a:p>
          <a:p>
            <a:r>
              <a:rPr lang="en-GB" dirty="0" smtClean="0"/>
              <a:t>Diversity in responses</a:t>
            </a:r>
          </a:p>
          <a:p>
            <a:r>
              <a:rPr lang="en-GB" dirty="0" smtClean="0"/>
              <a:t>Cross-checked</a:t>
            </a:r>
            <a:r>
              <a:rPr lang="en-GB" baseline="0" dirty="0" smtClean="0"/>
              <a:t> with previous researches by the ISU or the Landmine monitor, or </a:t>
            </a:r>
          </a:p>
          <a:p>
            <a:r>
              <a:rPr lang="en-GB" baseline="0" dirty="0" smtClean="0"/>
              <a:t>Cross-checked with national VA action plans and a few Working groups </a:t>
            </a:r>
            <a:r>
              <a:rPr lang="en-GB" baseline="0" dirty="0" err="1" smtClean="0"/>
              <a:t>ToR</a:t>
            </a:r>
            <a:r>
              <a:rPr lang="en-GB" baseline="0" dirty="0" smtClean="0"/>
              <a:t>, that provide indication the approach they take</a:t>
            </a:r>
          </a:p>
          <a:p>
            <a:endParaRPr lang="en-GB" baseline="0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656E5-AAC5-A645-92B1-6F8D4241E4A7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Dry on good practices from affected</a:t>
            </a:r>
            <a:r>
              <a:rPr lang="en-GB" baseline="0" dirty="0" smtClean="0"/>
              <a:t> states!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656E5-AAC5-A645-92B1-6F8D4241E4A7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CCAC8-072C-4856-8F80-151AA9951E9D}" type="datetimeFigureOut">
              <a:rPr lang="en-AU" smtClean="0"/>
              <a:pPr/>
              <a:t>27/06/2016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48A65-596B-413D-9BBC-8948623E0AF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28054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CCAC8-072C-4856-8F80-151AA9951E9D}" type="datetimeFigureOut">
              <a:rPr lang="en-AU" smtClean="0"/>
              <a:pPr/>
              <a:t>27/06/2016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48A65-596B-413D-9BBC-8948623E0AF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99481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CCAC8-072C-4856-8F80-151AA9951E9D}" type="datetimeFigureOut">
              <a:rPr lang="en-AU" smtClean="0"/>
              <a:pPr/>
              <a:t>27/06/2016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48A65-596B-413D-9BBC-8948623E0AF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9320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CCAC8-072C-4856-8F80-151AA9951E9D}" type="datetimeFigureOut">
              <a:rPr lang="en-AU" smtClean="0"/>
              <a:pPr/>
              <a:t>27/06/2016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48A65-596B-413D-9BBC-8948623E0AF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3068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CCAC8-072C-4856-8F80-151AA9951E9D}" type="datetimeFigureOut">
              <a:rPr lang="en-AU" smtClean="0"/>
              <a:pPr/>
              <a:t>27/06/2016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48A65-596B-413D-9BBC-8948623E0AF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053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CCAC8-072C-4856-8F80-151AA9951E9D}" type="datetimeFigureOut">
              <a:rPr lang="en-AU" smtClean="0"/>
              <a:pPr/>
              <a:t>27/06/2016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48A65-596B-413D-9BBC-8948623E0AF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12129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CCAC8-072C-4856-8F80-151AA9951E9D}" type="datetimeFigureOut">
              <a:rPr lang="en-AU" smtClean="0"/>
              <a:pPr/>
              <a:t>27/06/2016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48A65-596B-413D-9BBC-8948623E0AF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4877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CCAC8-072C-4856-8F80-151AA9951E9D}" type="datetimeFigureOut">
              <a:rPr lang="en-AU" smtClean="0"/>
              <a:pPr/>
              <a:t>27/06/2016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48A65-596B-413D-9BBC-8948623E0AF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34634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CCAC8-072C-4856-8F80-151AA9951E9D}" type="datetimeFigureOut">
              <a:rPr lang="en-AU" smtClean="0"/>
              <a:pPr/>
              <a:t>27/06/2016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48A65-596B-413D-9BBC-8948623E0AF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7249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CCAC8-072C-4856-8F80-151AA9951E9D}" type="datetimeFigureOut">
              <a:rPr lang="en-AU" smtClean="0"/>
              <a:pPr/>
              <a:t>27/06/2016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48A65-596B-413D-9BBC-8948623E0AF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2807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CCAC8-072C-4856-8F80-151AA9951E9D}" type="datetimeFigureOut">
              <a:rPr lang="en-AU" smtClean="0"/>
              <a:pPr/>
              <a:t>27/06/2016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48A65-596B-413D-9BBC-8948623E0AF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91352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CCAC8-072C-4856-8F80-151AA9951E9D}" type="datetimeFigureOut">
              <a:rPr lang="en-AU" smtClean="0"/>
              <a:pPr/>
              <a:t>27/06/2016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48A65-596B-413D-9BBC-8948623E0AF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4704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57200"/>
            <a:ext cx="1000125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Imagen 3" descr="Image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7282" y="457200"/>
            <a:ext cx="9144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Bild 1" descr="ÖV_Genf_e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1215" y="457200"/>
            <a:ext cx="13335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5" descr="صورة معبرة عن شعار العراق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57200"/>
            <a:ext cx="9525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1390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</a:t>
            </a:r>
            <a:endParaRPr kumimoji="0" lang="fr-F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2324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</a:t>
            </a:r>
            <a:endParaRPr kumimoji="0" lang="fr-F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29813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</a:t>
            </a:r>
            <a:endParaRPr kumimoji="0" lang="fr-F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88224" y="1357787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0" lang="fr-FR" alt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Permanent Mission of Iraq</a:t>
            </a:r>
            <a:endParaRPr kumimoji="0" lang="fr-FR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endParaRPr lang="en-AU" sz="900" dirty="0"/>
          </a:p>
        </p:txBody>
      </p:sp>
      <p:pic>
        <p:nvPicPr>
          <p:cNvPr id="14" name="Picture 13" descr="C:\Users\hwatson\Desktop\handicap international logo.gif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9825" y="6021288"/>
            <a:ext cx="1784350" cy="64262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itre 1"/>
          <p:cNvSpPr>
            <a:spLocks noGrp="1"/>
          </p:cNvSpPr>
          <p:nvPr>
            <p:ph type="ctrTitle"/>
          </p:nvPr>
        </p:nvSpPr>
        <p:spPr>
          <a:xfrm>
            <a:off x="685800" y="25685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Summary of responses to questionnaires on integrated approach of VA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329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4225"/>
            <a:ext cx="7772400" cy="612775"/>
          </a:xfrm>
        </p:spPr>
        <p:txBody>
          <a:bodyPr>
            <a:noAutofit/>
          </a:bodyPr>
          <a:lstStyle/>
          <a:p>
            <a:r>
              <a:rPr lang="en-AU" sz="2800" dirty="0" smtClean="0"/>
              <a:t>1. Understanding the situation and priorities of survivors and indirect victims</a:t>
            </a:r>
            <a:br>
              <a:rPr lang="en-AU" sz="2800" dirty="0" smtClean="0"/>
            </a:br>
            <a:endParaRPr lang="en-AU" sz="2800" dirty="0"/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57200"/>
            <a:ext cx="1000125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Imagen 3" descr="Imag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7282" y="457200"/>
            <a:ext cx="9144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Bild 1" descr="ÖV_Genf_e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1215" y="457200"/>
            <a:ext cx="13335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5" descr="صورة معبرة عن شعار العراق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57200"/>
            <a:ext cx="9525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1390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</a:t>
            </a:r>
            <a:endParaRPr kumimoji="0" lang="fr-F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2324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</a:t>
            </a:r>
            <a:endParaRPr kumimoji="0" lang="fr-F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29813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</a:t>
            </a:r>
            <a:endParaRPr kumimoji="0" lang="fr-F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88224" y="1357787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0" lang="fr-FR" alt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Permanent Mission of Iraq</a:t>
            </a:r>
            <a:endParaRPr kumimoji="0" lang="fr-FR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endParaRPr lang="en-AU" sz="900" dirty="0"/>
          </a:p>
        </p:txBody>
      </p:sp>
      <p:pic>
        <p:nvPicPr>
          <p:cNvPr id="14" name="Picture 13" descr="C:\Users\hwatson\Desktop\handicap international logo.gif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9825" y="6021288"/>
            <a:ext cx="1784350" cy="64262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5" name="Tableau 14"/>
          <p:cNvGraphicFramePr>
            <a:graphicFrameLocks noGrp="1"/>
          </p:cNvGraphicFramePr>
          <p:nvPr/>
        </p:nvGraphicFramePr>
        <p:xfrm>
          <a:off x="533400" y="3048001"/>
          <a:ext cx="8305800" cy="28498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52900"/>
                <a:gridCol w="4152900"/>
              </a:tblGrid>
              <a:tr h="368273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Donor</a:t>
                      </a:r>
                      <a:r>
                        <a:rPr lang="en-GB" sz="2000" baseline="0" dirty="0" smtClean="0"/>
                        <a:t> States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Affected Sates</a:t>
                      </a:r>
                      <a:endParaRPr lang="en-GB" sz="2000" dirty="0"/>
                    </a:p>
                  </a:txBody>
                  <a:tcPr/>
                </a:tc>
              </a:tr>
              <a:tr h="2298726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 dirty="0" smtClean="0"/>
                        <a:t>Recognized</a:t>
                      </a:r>
                      <a:r>
                        <a:rPr lang="en-GB" sz="2000" baseline="0" dirty="0" smtClean="0"/>
                        <a:t> as a challenge</a:t>
                      </a:r>
                      <a:endParaRPr lang="en-GB" sz="2000" dirty="0" smtClean="0"/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 dirty="0" smtClean="0"/>
                        <a:t>Rely on governments</a:t>
                      </a:r>
                      <a:r>
                        <a:rPr lang="en-GB" sz="2000" baseline="0" dirty="0" smtClean="0"/>
                        <a:t> and partners to provide information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 dirty="0" smtClean="0"/>
                        <a:t>Many efforts to collect data but many challenges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 dirty="0" smtClean="0"/>
                        <a:t>No integrated systems fully</a:t>
                      </a:r>
                      <a:r>
                        <a:rPr lang="en-GB" sz="2000" baseline="0" dirty="0" smtClean="0"/>
                        <a:t> functional yet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 baseline="0" dirty="0" smtClean="0"/>
                        <a:t>Surveys = needs assessments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 baseline="0" dirty="0" smtClean="0"/>
                        <a:t>A few initiatives to analyze barriers from a rights perspective</a:t>
                      </a:r>
                      <a:endParaRPr lang="en-GB" sz="20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29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384175"/>
          </a:xfrm>
        </p:spPr>
        <p:txBody>
          <a:bodyPr>
            <a:normAutofit fontScale="90000"/>
          </a:bodyPr>
          <a:lstStyle/>
          <a:p>
            <a:r>
              <a:rPr lang="en-AU" sz="3200" dirty="0" smtClean="0"/>
              <a:t>2. VA used as a catalyst for disability inclusion</a:t>
            </a:r>
            <a:endParaRPr lang="en-AU" sz="3200" dirty="0"/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57200"/>
            <a:ext cx="1000125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Imagen 3" descr="Imag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7282" y="457200"/>
            <a:ext cx="9144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Bild 1" descr="ÖV_Genf_e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1215" y="457200"/>
            <a:ext cx="13335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5" descr="صورة معبرة عن شعار العراق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57200"/>
            <a:ext cx="9525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1390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</a:t>
            </a:r>
            <a:endParaRPr kumimoji="0" lang="fr-F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2324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</a:t>
            </a:r>
            <a:endParaRPr kumimoji="0" lang="fr-F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29813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</a:t>
            </a:r>
            <a:endParaRPr kumimoji="0" lang="fr-F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88224" y="1357787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0" lang="fr-FR" alt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Permanent Mission of Iraq</a:t>
            </a:r>
            <a:endParaRPr kumimoji="0" lang="fr-FR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endParaRPr lang="en-AU" sz="900" dirty="0"/>
          </a:p>
        </p:txBody>
      </p:sp>
      <p:pic>
        <p:nvPicPr>
          <p:cNvPr id="14" name="Picture 13" descr="C:\Users\hwatson\Desktop\handicap international logo.gif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9825" y="6021288"/>
            <a:ext cx="1784350" cy="64262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6" name="Tableau 15"/>
          <p:cNvGraphicFramePr>
            <a:graphicFrameLocks noGrp="1"/>
          </p:cNvGraphicFramePr>
          <p:nvPr/>
        </p:nvGraphicFramePr>
        <p:xfrm>
          <a:off x="533400" y="2560320"/>
          <a:ext cx="8305800" cy="32308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52900"/>
                <a:gridCol w="4152900"/>
              </a:tblGrid>
              <a:tr h="368273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Donor</a:t>
                      </a:r>
                      <a:r>
                        <a:rPr lang="en-GB" sz="2000" baseline="0" dirty="0" smtClean="0"/>
                        <a:t> States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Affected Sates</a:t>
                      </a:r>
                      <a:endParaRPr lang="en-GB" sz="2000" dirty="0"/>
                    </a:p>
                  </a:txBody>
                  <a:tcPr/>
                </a:tc>
              </a:tr>
              <a:tr h="2298726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 dirty="0" smtClean="0"/>
                        <a:t>Support</a:t>
                      </a:r>
                      <a:r>
                        <a:rPr lang="en-GB" sz="2000" baseline="0" dirty="0" smtClean="0"/>
                        <a:t> to services to survivors and other persons with disabilities (physical rehabilitation, peer support, social support)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 baseline="0" dirty="0" smtClean="0"/>
                        <a:t>Support to disability inclusive policies and programmes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endParaRPr lang="en-GB" sz="2000" baseline="0" dirty="0" smtClean="0"/>
                    </a:p>
                    <a:p>
                      <a:pPr>
                        <a:spcAft>
                          <a:spcPts val="600"/>
                        </a:spcAft>
                      </a:pP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 dirty="0" smtClean="0"/>
                        <a:t>Great</a:t>
                      </a:r>
                      <a:r>
                        <a:rPr lang="en-GB" sz="2000" baseline="0" dirty="0" smtClean="0"/>
                        <a:t> achievements:</a:t>
                      </a:r>
                    </a:p>
                    <a:p>
                      <a:pPr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en-GB" sz="2000" baseline="0" dirty="0" smtClean="0"/>
                        <a:t>In provision of specialized services</a:t>
                      </a:r>
                    </a:p>
                    <a:p>
                      <a:pPr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en-GB" sz="2000" baseline="0" dirty="0" smtClean="0"/>
                        <a:t>In promoting rights of persons with disabilities</a:t>
                      </a:r>
                    </a:p>
                    <a:p>
                      <a:pPr>
                        <a:spcAft>
                          <a:spcPts val="600"/>
                        </a:spcAft>
                        <a:buFontTx/>
                        <a:buChar char="-"/>
                      </a:pPr>
                      <a:endParaRPr lang="en-GB" sz="2000" baseline="0" dirty="0" smtClean="0"/>
                    </a:p>
                    <a:p>
                      <a:pPr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en-GB" sz="2000" baseline="0" dirty="0" smtClean="0"/>
                        <a:t>No report on use of VA and support to indirect victims to raise the profile of other vulnerable people</a:t>
                      </a:r>
                      <a:endParaRPr lang="en-GB" sz="20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29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1"/>
            <a:ext cx="7772400" cy="609600"/>
          </a:xfrm>
        </p:spPr>
        <p:txBody>
          <a:bodyPr>
            <a:normAutofit/>
          </a:bodyPr>
          <a:lstStyle/>
          <a:p>
            <a:r>
              <a:rPr lang="en-AU" sz="2400" dirty="0" smtClean="0"/>
              <a:t>3. Contribution of broader sectors to realizing VA obligations</a:t>
            </a:r>
            <a:endParaRPr lang="en-AU" sz="2400" dirty="0"/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57200"/>
            <a:ext cx="1000125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Imagen 3" descr="Imag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7282" y="457200"/>
            <a:ext cx="9144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Bild 1" descr="ÖV_Genf_e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1215" y="457200"/>
            <a:ext cx="13335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5" descr="صورة معبرة عن شعار العراق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57200"/>
            <a:ext cx="9525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1390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</a:t>
            </a:r>
            <a:endParaRPr kumimoji="0" lang="fr-F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2324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</a:t>
            </a:r>
            <a:endParaRPr kumimoji="0" lang="fr-F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29813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</a:t>
            </a:r>
            <a:endParaRPr kumimoji="0" lang="fr-F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88224" y="1357787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0" lang="fr-FR" alt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Permanent Mission of Iraq</a:t>
            </a:r>
            <a:endParaRPr kumimoji="0" lang="fr-FR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endParaRPr lang="en-AU" sz="900" dirty="0"/>
          </a:p>
        </p:txBody>
      </p:sp>
      <p:pic>
        <p:nvPicPr>
          <p:cNvPr id="14" name="Picture 13" descr="C:\Users\hwatson\Desktop\handicap international logo.gif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9825" y="6021288"/>
            <a:ext cx="1784350" cy="64262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5" name="Tableau 14"/>
          <p:cNvGraphicFramePr>
            <a:graphicFrameLocks noGrp="1"/>
          </p:cNvGraphicFramePr>
          <p:nvPr/>
        </p:nvGraphicFramePr>
        <p:xfrm>
          <a:off x="533400" y="2136833"/>
          <a:ext cx="8229600" cy="411156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992578"/>
                <a:gridCol w="4237022"/>
              </a:tblGrid>
              <a:tr h="438727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Donor</a:t>
                      </a:r>
                      <a:r>
                        <a:rPr lang="en-GB" sz="2000" baseline="0" dirty="0" smtClean="0"/>
                        <a:t> States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Affected Sates</a:t>
                      </a:r>
                      <a:endParaRPr lang="en-GB" sz="2000" dirty="0"/>
                    </a:p>
                  </a:txBody>
                  <a:tcPr/>
                </a:tc>
              </a:tr>
              <a:tr h="24568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All have</a:t>
                      </a:r>
                      <a:r>
                        <a:rPr lang="en-GB" sz="2000" baseline="0" dirty="0" smtClean="0"/>
                        <a:t> a r</a:t>
                      </a:r>
                      <a:r>
                        <a:rPr lang="en-GB" sz="2000" dirty="0" smtClean="0"/>
                        <a:t>ight-based approach but not</a:t>
                      </a:r>
                      <a:r>
                        <a:rPr lang="en-GB" sz="2000" baseline="0" dirty="0" smtClean="0"/>
                        <a:t> all translate into practice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aseline="0" dirty="0" smtClean="0"/>
                        <a:t>Guidelines on disability inclusion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aseline="0" dirty="0" smtClean="0"/>
                        <a:t>Disability inclusive strategies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aseline="0" dirty="0" smtClean="0"/>
                        <a:t>No clear evidence of measures for equitable access</a:t>
                      </a:r>
                      <a:endParaRPr lang="en-GB" sz="2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aseline="0" dirty="0" smtClean="0"/>
                        <a:t>No clear evidence of inclusion of indirect victims, apart of community-based approach</a:t>
                      </a:r>
                      <a:endParaRPr lang="en-GB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 dirty="0" smtClean="0"/>
                        <a:t>Some collaborations</a:t>
                      </a:r>
                      <a:r>
                        <a:rPr lang="en-GB" sz="2000" baseline="0" dirty="0" smtClean="0"/>
                        <a:t> but no evidence that responsibilities have been fully transferred to key ministries. Low capacities sometimes.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aseline="0" dirty="0" smtClean="0"/>
                        <a:t>Commitments &amp; initiatives disability- inclusive policies (CRPD) No clear evidence of measures for equitable access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 baseline="0" dirty="0" smtClean="0"/>
                        <a:t>No report about indirect victims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 baseline="0" dirty="0" smtClean="0"/>
                        <a:t>Little use of </a:t>
                      </a:r>
                      <a:r>
                        <a:rPr lang="en-GB" sz="2000" baseline="0" dirty="0" err="1" smtClean="0"/>
                        <a:t>SDGs</a:t>
                      </a:r>
                      <a:r>
                        <a:rPr lang="en-GB" sz="2000" baseline="0" dirty="0" smtClean="0"/>
                        <a:t> and WB/WHO report on disability</a:t>
                      </a:r>
                      <a:endParaRPr lang="en-GB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29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536575"/>
          </a:xfrm>
        </p:spPr>
        <p:txBody>
          <a:bodyPr>
            <a:normAutofit fontScale="90000"/>
          </a:bodyPr>
          <a:lstStyle/>
          <a:p>
            <a:r>
              <a:rPr lang="en-AU" sz="3200" dirty="0" smtClean="0"/>
              <a:t>4. Monitoring</a:t>
            </a:r>
            <a:endParaRPr lang="en-AU" sz="3200" dirty="0"/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57200"/>
            <a:ext cx="1000125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Imagen 3" descr="Image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7282" y="457200"/>
            <a:ext cx="9144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Bild 1" descr="ÖV_Genf_e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1215" y="457200"/>
            <a:ext cx="13335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5" descr="صورة معبرة عن شعار العراق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57200"/>
            <a:ext cx="9525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1390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</a:t>
            </a:r>
            <a:endParaRPr kumimoji="0" lang="fr-F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2324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</a:t>
            </a:r>
            <a:endParaRPr kumimoji="0" lang="fr-F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29813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</a:t>
            </a:r>
            <a:endParaRPr kumimoji="0" lang="fr-F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88224" y="1357787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0" lang="fr-FR" alt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Permanent Mission of Iraq</a:t>
            </a:r>
            <a:endParaRPr kumimoji="0" lang="fr-FR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endParaRPr lang="en-AU" sz="900" dirty="0"/>
          </a:p>
        </p:txBody>
      </p:sp>
      <p:pic>
        <p:nvPicPr>
          <p:cNvPr id="14" name="Picture 13" descr="C:\Users\hwatson\Desktop\handicap international logo.gif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9825" y="6021288"/>
            <a:ext cx="1784350" cy="64262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5" name="Tableau 14"/>
          <p:cNvGraphicFramePr>
            <a:graphicFrameLocks noGrp="1"/>
          </p:cNvGraphicFramePr>
          <p:nvPr/>
        </p:nvGraphicFramePr>
        <p:xfrm>
          <a:off x="762000" y="2438400"/>
          <a:ext cx="7696200" cy="2377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848100"/>
                <a:gridCol w="38481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Donor</a:t>
                      </a:r>
                      <a:r>
                        <a:rPr lang="en-GB" sz="2000" baseline="0" dirty="0" smtClean="0"/>
                        <a:t> States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Affected Sates</a:t>
                      </a:r>
                      <a:endParaRPr lang="en-GB" sz="2000" dirty="0"/>
                    </a:p>
                  </a:txBody>
                  <a:tcPr/>
                </a:tc>
              </a:tr>
              <a:tr h="1447800"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en-GB" sz="2000" dirty="0" smtClean="0"/>
                        <a:t>Key</a:t>
                      </a:r>
                      <a:r>
                        <a:rPr lang="en-GB" sz="2000" baseline="0" dirty="0" smtClean="0"/>
                        <a:t> concern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en-GB" sz="2000" dirty="0" smtClean="0"/>
                        <a:t>Requirements</a:t>
                      </a:r>
                      <a:r>
                        <a:rPr lang="en-GB" sz="2000" baseline="0" dirty="0" smtClean="0"/>
                        <a:t> and guidelines but very few on disaggregated data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en-GB" sz="2000" baseline="0" dirty="0" smtClean="0"/>
                        <a:t>No evidence that monitoring tracks </a:t>
                      </a:r>
                      <a:r>
                        <a:rPr lang="en-GB" sz="2000" i="1" baseline="0" dirty="0" smtClean="0"/>
                        <a:t>impact </a:t>
                      </a:r>
                      <a:r>
                        <a:rPr lang="en-GB" sz="2000" baseline="0" dirty="0" smtClean="0"/>
                        <a:t>on victims (quality of life)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en-GB" sz="2000" dirty="0" smtClean="0"/>
                        <a:t>Recognized as a challenge (capacities, funding)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en-GB" sz="2000" dirty="0" smtClean="0"/>
                        <a:t>Untracked records </a:t>
                      </a:r>
                      <a:r>
                        <a:rPr lang="en-GB" sz="2000" baseline="0" dirty="0" smtClean="0"/>
                        <a:t>from broader sectors</a:t>
                      </a:r>
                      <a:endParaRPr lang="en-GB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29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536575"/>
          </a:xfrm>
        </p:spPr>
        <p:txBody>
          <a:bodyPr>
            <a:normAutofit fontScale="90000"/>
          </a:bodyPr>
          <a:lstStyle/>
          <a:p>
            <a:r>
              <a:rPr lang="en-AU" sz="3200" dirty="0" smtClean="0"/>
              <a:t>5. Coordination and awareness raising</a:t>
            </a:r>
            <a:endParaRPr lang="en-AU" sz="3200" dirty="0"/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57200"/>
            <a:ext cx="1000125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Imagen 3" descr="Imag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7282" y="457200"/>
            <a:ext cx="9144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Bild 1" descr="ÖV_Genf_e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1215" y="457200"/>
            <a:ext cx="13335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5" descr="صورة معبرة عن شعار العراق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57200"/>
            <a:ext cx="9525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1390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</a:t>
            </a:r>
            <a:endParaRPr kumimoji="0" lang="fr-F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2324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</a:t>
            </a:r>
            <a:endParaRPr kumimoji="0" lang="fr-F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29813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</a:t>
            </a:r>
            <a:endParaRPr kumimoji="0" lang="fr-F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88224" y="1357787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0" lang="fr-FR" alt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Permanent Mission of Iraq</a:t>
            </a:r>
            <a:endParaRPr kumimoji="0" lang="fr-FR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endParaRPr lang="en-AU" sz="900" dirty="0"/>
          </a:p>
        </p:txBody>
      </p:sp>
      <p:pic>
        <p:nvPicPr>
          <p:cNvPr id="14" name="Picture 13" descr="C:\Users\hwatson\Desktop\handicap international logo.gif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9825" y="6021288"/>
            <a:ext cx="1784350" cy="64262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5" name="Tableau 14"/>
          <p:cNvGraphicFramePr>
            <a:graphicFrameLocks noGrp="1"/>
          </p:cNvGraphicFramePr>
          <p:nvPr/>
        </p:nvGraphicFramePr>
        <p:xfrm>
          <a:off x="533400" y="2514600"/>
          <a:ext cx="8229600" cy="3291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Donor</a:t>
                      </a:r>
                      <a:r>
                        <a:rPr lang="en-GB" sz="2000" baseline="0" dirty="0" smtClean="0"/>
                        <a:t> States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Affected States</a:t>
                      </a:r>
                      <a:endParaRPr lang="en-GB" sz="2000" dirty="0"/>
                    </a:p>
                  </a:txBody>
                  <a:tcPr/>
                </a:tc>
              </a:tr>
              <a:tr h="1447800"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en-GB" sz="2000" dirty="0" smtClean="0"/>
                        <a:t>No evidence of clear</a:t>
                      </a:r>
                      <a:r>
                        <a:rPr lang="en-GB" sz="2000" baseline="0" dirty="0" smtClean="0"/>
                        <a:t> mechanisms for coordination across sectors (Mine action &amp; development departments)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en-GB" sz="2000" baseline="0" dirty="0" smtClean="0"/>
                        <a:t>A few initiatives to train </a:t>
                      </a:r>
                      <a:r>
                        <a:rPr lang="en-GB" sz="2000" baseline="0" dirty="0" err="1" smtClean="0"/>
                        <a:t>coworkers</a:t>
                      </a:r>
                      <a:r>
                        <a:rPr lang="en-GB" sz="2000" baseline="0" dirty="0" smtClean="0"/>
                        <a:t> on VA and disability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en-GB" sz="2000" baseline="0" dirty="0" smtClean="0"/>
                        <a:t>A few initiatives on focal points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en-GB" sz="2000" dirty="0" smtClean="0"/>
                        <a:t>Well established</a:t>
                      </a:r>
                      <a:r>
                        <a:rPr lang="en-GB" sz="2000" baseline="0" dirty="0" smtClean="0"/>
                        <a:t> coordination bodies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en-GB" sz="2000" baseline="0" dirty="0" smtClean="0"/>
                        <a:t>Several initiatives (from </a:t>
                      </a:r>
                      <a:r>
                        <a:rPr lang="en-GB" sz="2000" baseline="0" dirty="0" err="1" smtClean="0"/>
                        <a:t>MACs</a:t>
                      </a:r>
                      <a:r>
                        <a:rPr lang="en-GB" sz="2000" baseline="0" dirty="0" smtClean="0"/>
                        <a:t>) on alliance building &amp; participation of survivors and other persons with disabilities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en-GB" sz="2000" baseline="0" dirty="0" smtClean="0"/>
                        <a:t>Focal point is effective but focus on disability (not VA); lack capacities and support</a:t>
                      </a:r>
                      <a:endParaRPr lang="en-GB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29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490</Words>
  <Application>Microsoft Office PowerPoint</Application>
  <PresentationFormat>On-screen Show (4:3)</PresentationFormat>
  <Paragraphs>81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Summary of responses to questionnaires on integrated approach of VA</vt:lpstr>
      <vt:lpstr>1. Understanding the situation and priorities of survivors and indirect victims </vt:lpstr>
      <vt:lpstr>2. VA used as a catalyst for disability inclusion</vt:lpstr>
      <vt:lpstr>3. Contribution of broader sectors to realizing VA obligations</vt:lpstr>
      <vt:lpstr>4. Monitoring</vt:lpstr>
      <vt:lpstr>5. Coordination and awareness raising</vt:lpstr>
    </vt:vector>
  </TitlesOfParts>
  <Company>Department of Foreign Affairs and Trade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Watson, Hugh</dc:creator>
  <cp:lastModifiedBy>Laruelle Matthieu</cp:lastModifiedBy>
  <cp:revision>13</cp:revision>
  <dcterms:created xsi:type="dcterms:W3CDTF">2016-05-17T23:05:36Z</dcterms:created>
  <dcterms:modified xsi:type="dcterms:W3CDTF">2016-06-27T11:47:08Z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7d6b400a-0521-4a76-beb7-01a1f5bba4b4</vt:lpwstr>
  </property>
  <property fmtid="{D5CDD505-2E9C-101B-9397-08002B2CF9AE}" pid="3" name="SEC">
    <vt:lpwstr>UNCLASSIFIED</vt:lpwstr>
  </property>
  <property fmtid="{D5CDD505-2E9C-101B-9397-08002B2CF9AE}" pid="4" name="DLM">
    <vt:lpwstr>No DLM</vt:lpwstr>
  </property>
</Properties>
</file>