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 lvl="0">
      <a:defRPr lang="es-PE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HON ERWIN BONIFAZ ARISTA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16T13:50:21.607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B21C3-8717-48FA-8E4F-9E1358A4EBAA}" type="datetimeFigureOut">
              <a:rPr lang="es-PE" smtClean="0"/>
              <a:pPr/>
              <a:t>18/12/2020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0F818-883D-46F4-B560-ACB26E39E3BD}" type="slidenum">
              <a:rPr lang="es-PE" smtClean="0"/>
              <a:pPr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03685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0F818-883D-46F4-B560-ACB26E39E3BD}" type="slidenum">
              <a:rPr lang="es-PE" smtClean="0"/>
              <a:pPr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71261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3214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7935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6742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0236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48A72-C984-495A-A01E-CCA70D7848AE}" type="datetimeFigureOut">
              <a:rPr lang="es-PE" smtClean="0"/>
              <a:pPr/>
              <a:t>18/12/2020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16C1-61B8-4223-A257-BF6163AA4B07}" type="slidenum">
              <a:rPr lang="es-PE" smtClean="0"/>
              <a:pPr/>
              <a:t>‹#›</a:t>
            </a:fld>
            <a:endParaRPr lang="es-P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48A72-C984-495A-A01E-CCA70D7848AE}" type="datetimeFigureOut">
              <a:rPr lang="es-PE" smtClean="0"/>
              <a:pPr/>
              <a:t>18/12/2020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16C1-61B8-4223-A257-BF6163AA4B07}" type="slidenum">
              <a:rPr lang="es-PE" smtClean="0"/>
              <a:pPr/>
              <a:t>‹#›</a:t>
            </a:fld>
            <a:endParaRPr lang="es-P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48A72-C984-495A-A01E-CCA70D7848AE}" type="datetimeFigureOut">
              <a:rPr lang="es-PE" smtClean="0"/>
              <a:pPr/>
              <a:t>18/12/2020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16C1-61B8-4223-A257-BF6163AA4B07}" type="slidenum">
              <a:rPr lang="es-PE" smtClean="0"/>
              <a:pPr/>
              <a:t>‹#›</a:t>
            </a:fld>
            <a:endParaRPr lang="es-P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48A72-C984-495A-A01E-CCA70D7848AE}" type="datetimeFigureOut">
              <a:rPr lang="es-PE" smtClean="0"/>
              <a:pPr/>
              <a:t>18/12/2020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16C1-61B8-4223-A257-BF6163AA4B07}" type="slidenum">
              <a:rPr lang="es-PE" smtClean="0"/>
              <a:pPr/>
              <a:t>‹#›</a:t>
            </a:fld>
            <a:endParaRPr lang="es-P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48A72-C984-495A-A01E-CCA70D7848AE}" type="datetimeFigureOut">
              <a:rPr lang="es-PE" smtClean="0"/>
              <a:pPr/>
              <a:t>18/12/2020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16C1-61B8-4223-A257-BF6163AA4B07}" type="slidenum">
              <a:rPr lang="es-PE" smtClean="0"/>
              <a:pPr/>
              <a:t>‹#›</a:t>
            </a:fld>
            <a:endParaRPr lang="es-P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48A72-C984-495A-A01E-CCA70D7848AE}" type="datetimeFigureOut">
              <a:rPr lang="es-PE" smtClean="0"/>
              <a:pPr/>
              <a:t>18/12/2020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16C1-61B8-4223-A257-BF6163AA4B07}" type="slidenum">
              <a:rPr lang="es-PE" smtClean="0"/>
              <a:pPr/>
              <a:t>‹#›</a:t>
            </a:fld>
            <a:endParaRPr lang="es-P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48A72-C984-495A-A01E-CCA70D7848AE}" type="datetimeFigureOut">
              <a:rPr lang="es-PE" smtClean="0"/>
              <a:pPr/>
              <a:t>18/12/2020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16C1-61B8-4223-A257-BF6163AA4B07}" type="slidenum">
              <a:rPr lang="es-PE" smtClean="0"/>
              <a:pPr/>
              <a:t>‹#›</a:t>
            </a:fld>
            <a:endParaRPr lang="es-P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48A72-C984-495A-A01E-CCA70D7848AE}" type="datetimeFigureOut">
              <a:rPr lang="es-PE" smtClean="0"/>
              <a:pPr/>
              <a:t>18/12/2020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16C1-61B8-4223-A257-BF6163AA4B07}" type="slidenum">
              <a:rPr lang="es-PE" smtClean="0"/>
              <a:pPr/>
              <a:t>‹#›</a:t>
            </a:fld>
            <a:endParaRPr lang="es-P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48A72-C984-495A-A01E-CCA70D7848AE}" type="datetimeFigureOut">
              <a:rPr lang="es-PE" smtClean="0"/>
              <a:pPr/>
              <a:t>18/12/2020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16C1-61B8-4223-A257-BF6163AA4B07}" type="slidenum">
              <a:rPr lang="es-PE" smtClean="0"/>
              <a:pPr/>
              <a:t>‹#›</a:t>
            </a:fld>
            <a:endParaRPr lang="es-P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48A72-C984-495A-A01E-CCA70D7848AE}" type="datetimeFigureOut">
              <a:rPr lang="es-PE" smtClean="0"/>
              <a:pPr/>
              <a:t>18/12/2020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16C1-61B8-4223-A257-BF6163AA4B07}" type="slidenum">
              <a:rPr lang="es-PE" smtClean="0"/>
              <a:pPr/>
              <a:t>‹#›</a:t>
            </a:fld>
            <a:endParaRPr lang="es-P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48A72-C984-495A-A01E-CCA70D7848AE}" type="datetimeFigureOut">
              <a:rPr lang="es-PE" smtClean="0"/>
              <a:pPr/>
              <a:t>18/12/2020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916C1-61B8-4223-A257-BF6163AA4B07}" type="slidenum">
              <a:rPr lang="es-PE" smtClean="0"/>
              <a:pPr/>
              <a:t>‹#›</a:t>
            </a:fld>
            <a:endParaRPr lang="es-P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48A72-C984-495A-A01E-CCA70D7848AE}" type="datetimeFigureOut">
              <a:rPr lang="es-PE" smtClean="0"/>
              <a:pPr/>
              <a:t>18/12/2020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916C1-61B8-4223-A257-BF6163AA4B07}" type="slidenum">
              <a:rPr lang="es-PE" smtClean="0"/>
              <a:pPr/>
              <a:t>‹#›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11" Type="http://schemas.openxmlformats.org/officeDocument/2006/relationships/image" Target="../media/image8.jpe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2.jpeg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8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9419" y="2623842"/>
            <a:ext cx="8245162" cy="1610316"/>
          </a:xfrm>
        </p:spPr>
        <p:txBody>
          <a:bodyPr>
            <a:noAutofit/>
          </a:bodyPr>
          <a:lstStyle/>
          <a:p>
            <a:pPr algn="ctr"/>
            <a:br>
              <a:rPr lang="es-PE" sz="3200" dirty="0"/>
            </a:br>
            <a:r>
              <a:rPr lang="es-PE" sz="3200" dirty="0"/>
              <a:t>PERÚ</a:t>
            </a:r>
            <a:br>
              <a:rPr lang="es-PE" sz="3200" dirty="0"/>
            </a:br>
            <a:br>
              <a:rPr lang="es-PE" sz="3200" dirty="0"/>
            </a:br>
            <a:r>
              <a:rPr lang="en-US" sz="2800" b="1" dirty="0"/>
              <a:t>CONVENTION ON CLUSTER MUNITIONS</a:t>
            </a:r>
            <a:br>
              <a:rPr lang="en-US" sz="3200" b="1" dirty="0"/>
            </a:br>
            <a:r>
              <a:rPr lang="en-US" sz="3200" b="1" dirty="0"/>
              <a:t> </a:t>
            </a:r>
            <a:br>
              <a:rPr lang="en-US" sz="3200" b="1" dirty="0"/>
            </a:br>
            <a:r>
              <a:rPr lang="en-US" sz="3200" b="1" dirty="0"/>
              <a:t>ARTICLE 3 EXTENSION REQUEST SUBMITTED  </a:t>
            </a:r>
            <a:br>
              <a:rPr lang="en-US" sz="3200" b="1" dirty="0"/>
            </a:br>
            <a:r>
              <a:rPr lang="en-US" sz="3200" b="1" dirty="0"/>
              <a:t>BY THE REPUBLIC OF PERÚ</a:t>
            </a:r>
            <a:br>
              <a:rPr lang="es-PE" sz="3200" b="1" dirty="0"/>
            </a:br>
            <a:endParaRPr lang="es-PE" sz="3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E83939-30A6-4955-88A8-320D68B64861}"/>
              </a:ext>
            </a:extLst>
          </p:cNvPr>
          <p:cNvSpPr txBox="1"/>
          <p:nvPr/>
        </p:nvSpPr>
        <p:spPr>
          <a:xfrm>
            <a:off x="5364088" y="6165304"/>
            <a:ext cx="3469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/>
              <a:t>LT COL FAP JHON BONIFAZ ARISTA</a:t>
            </a:r>
          </a:p>
        </p:txBody>
      </p:sp>
      <p:pic>
        <p:nvPicPr>
          <p:cNvPr id="6" name="Picture 32" descr="FAP1">
            <a:extLst>
              <a:ext uri="{FF2B5EF4-FFF2-40B4-BE49-F238E27FC236}">
                <a16:creationId xmlns:a16="http://schemas.microsoft.com/office/drawing/2014/main" id="{78071B68-5FB4-434C-AD6B-6EC068F36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714898" y="72050"/>
            <a:ext cx="1335010" cy="132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Ratifican el “Acuerdo Básico entre el Gobierno del Perú y el Programa  Mundial de Alimentos de las Naciones Unidas sobre Asistencia del Programa  Mundial de Alimentos” | Sociedad Nacional de Industrias">
            <a:extLst>
              <a:ext uri="{FF2B5EF4-FFF2-40B4-BE49-F238E27FC236}">
                <a16:creationId xmlns:a16="http://schemas.microsoft.com/office/drawing/2014/main" id="{F90296DC-86A1-463C-BDFA-21FD169BB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44" r="81856" b="39288"/>
          <a:stretch/>
        </p:blipFill>
        <p:spPr bwMode="auto">
          <a:xfrm>
            <a:off x="243503" y="72050"/>
            <a:ext cx="1371780" cy="146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EFD046-4479-43EC-99FC-00860BF08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78"/>
    </mc:Choice>
    <mc:Fallback xmlns="">
      <p:transition spd="slow" advTm="23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9236996-1CF2-4898-AFEF-9109243EB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274042"/>
          </a:xfrm>
        </p:spPr>
        <p:txBody>
          <a:bodyPr>
            <a:noAutofit/>
          </a:bodyPr>
          <a:lstStyle/>
          <a:p>
            <a:r>
              <a:rPr lang="es-PE" sz="1800" b="1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DRAFT PLAN </a:t>
            </a:r>
            <a:r>
              <a:rPr lang="es-PE" sz="1800" b="1" u="sng" dirty="0"/>
              <a:t>FINAL DISPOSITION FOR CLUSTER MUNITIONS </a:t>
            </a:r>
            <a:r>
              <a:rPr lang="es-PE" sz="1800" b="1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2021 </a:t>
            </a:r>
            <a:endParaRPr lang="es-PE" u="sng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8EA3D85D-88C4-4F47-B408-65AACE8D6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988732"/>
              </p:ext>
            </p:extLst>
          </p:nvPr>
        </p:nvGraphicFramePr>
        <p:xfrm>
          <a:off x="437749" y="4850078"/>
          <a:ext cx="8229598" cy="389004"/>
        </p:xfrm>
        <a:graphic>
          <a:graphicData uri="http://schemas.openxmlformats.org/drawingml/2006/table">
            <a:tbl>
              <a:tblPr/>
              <a:tblGrid>
                <a:gridCol w="149891">
                  <a:extLst>
                    <a:ext uri="{9D8B030D-6E8A-4147-A177-3AD203B41FA5}">
                      <a16:colId xmlns:a16="http://schemas.microsoft.com/office/drawing/2014/main" val="3996818752"/>
                    </a:ext>
                  </a:extLst>
                </a:gridCol>
                <a:gridCol w="147009">
                  <a:extLst>
                    <a:ext uri="{9D8B030D-6E8A-4147-A177-3AD203B41FA5}">
                      <a16:colId xmlns:a16="http://schemas.microsoft.com/office/drawing/2014/main" val="3536039192"/>
                    </a:ext>
                  </a:extLst>
                </a:gridCol>
                <a:gridCol w="147009">
                  <a:extLst>
                    <a:ext uri="{9D8B030D-6E8A-4147-A177-3AD203B41FA5}">
                      <a16:colId xmlns:a16="http://schemas.microsoft.com/office/drawing/2014/main" val="699753795"/>
                    </a:ext>
                  </a:extLst>
                </a:gridCol>
                <a:gridCol w="147009">
                  <a:extLst>
                    <a:ext uri="{9D8B030D-6E8A-4147-A177-3AD203B41FA5}">
                      <a16:colId xmlns:a16="http://schemas.microsoft.com/office/drawing/2014/main" val="1794130210"/>
                    </a:ext>
                  </a:extLst>
                </a:gridCol>
                <a:gridCol w="181599">
                  <a:extLst>
                    <a:ext uri="{9D8B030D-6E8A-4147-A177-3AD203B41FA5}">
                      <a16:colId xmlns:a16="http://schemas.microsoft.com/office/drawing/2014/main" val="3905406906"/>
                    </a:ext>
                  </a:extLst>
                </a:gridCol>
                <a:gridCol w="181599">
                  <a:extLst>
                    <a:ext uri="{9D8B030D-6E8A-4147-A177-3AD203B41FA5}">
                      <a16:colId xmlns:a16="http://schemas.microsoft.com/office/drawing/2014/main" val="1768254537"/>
                    </a:ext>
                  </a:extLst>
                </a:gridCol>
                <a:gridCol w="268074">
                  <a:extLst>
                    <a:ext uri="{9D8B030D-6E8A-4147-A177-3AD203B41FA5}">
                      <a16:colId xmlns:a16="http://schemas.microsoft.com/office/drawing/2014/main" val="3715358037"/>
                    </a:ext>
                  </a:extLst>
                </a:gridCol>
                <a:gridCol w="268074">
                  <a:extLst>
                    <a:ext uri="{9D8B030D-6E8A-4147-A177-3AD203B41FA5}">
                      <a16:colId xmlns:a16="http://schemas.microsoft.com/office/drawing/2014/main" val="1452722383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2001899179"/>
                    </a:ext>
                  </a:extLst>
                </a:gridCol>
                <a:gridCol w="294017">
                  <a:extLst>
                    <a:ext uri="{9D8B030D-6E8A-4147-A177-3AD203B41FA5}">
                      <a16:colId xmlns:a16="http://schemas.microsoft.com/office/drawing/2014/main" val="3598919230"/>
                    </a:ext>
                  </a:extLst>
                </a:gridCol>
                <a:gridCol w="233484">
                  <a:extLst>
                    <a:ext uri="{9D8B030D-6E8A-4147-A177-3AD203B41FA5}">
                      <a16:colId xmlns:a16="http://schemas.microsoft.com/office/drawing/2014/main" val="3581978295"/>
                    </a:ext>
                  </a:extLst>
                </a:gridCol>
                <a:gridCol w="233484">
                  <a:extLst>
                    <a:ext uri="{9D8B030D-6E8A-4147-A177-3AD203B41FA5}">
                      <a16:colId xmlns:a16="http://schemas.microsoft.com/office/drawing/2014/main" val="752731807"/>
                    </a:ext>
                  </a:extLst>
                </a:gridCol>
                <a:gridCol w="233484">
                  <a:extLst>
                    <a:ext uri="{9D8B030D-6E8A-4147-A177-3AD203B41FA5}">
                      <a16:colId xmlns:a16="http://schemas.microsoft.com/office/drawing/2014/main" val="555837356"/>
                    </a:ext>
                  </a:extLst>
                </a:gridCol>
                <a:gridCol w="233484">
                  <a:extLst>
                    <a:ext uri="{9D8B030D-6E8A-4147-A177-3AD203B41FA5}">
                      <a16:colId xmlns:a16="http://schemas.microsoft.com/office/drawing/2014/main" val="2521490755"/>
                    </a:ext>
                  </a:extLst>
                </a:gridCol>
                <a:gridCol w="1072298">
                  <a:extLst>
                    <a:ext uri="{9D8B030D-6E8A-4147-A177-3AD203B41FA5}">
                      <a16:colId xmlns:a16="http://schemas.microsoft.com/office/drawing/2014/main" val="3325289602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4222987932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80384777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445141974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2547571676"/>
                    </a:ext>
                  </a:extLst>
                </a:gridCol>
                <a:gridCol w="184481">
                  <a:extLst>
                    <a:ext uri="{9D8B030D-6E8A-4147-A177-3AD203B41FA5}">
                      <a16:colId xmlns:a16="http://schemas.microsoft.com/office/drawing/2014/main" val="1386506061"/>
                    </a:ext>
                  </a:extLst>
                </a:gridCol>
                <a:gridCol w="821519">
                  <a:extLst>
                    <a:ext uri="{9D8B030D-6E8A-4147-A177-3AD203B41FA5}">
                      <a16:colId xmlns:a16="http://schemas.microsoft.com/office/drawing/2014/main" val="3186942691"/>
                    </a:ext>
                  </a:extLst>
                </a:gridCol>
                <a:gridCol w="570739">
                  <a:extLst>
                    <a:ext uri="{9D8B030D-6E8A-4147-A177-3AD203B41FA5}">
                      <a16:colId xmlns:a16="http://schemas.microsoft.com/office/drawing/2014/main" val="2796304896"/>
                    </a:ext>
                  </a:extLst>
                </a:gridCol>
                <a:gridCol w="466968">
                  <a:extLst>
                    <a:ext uri="{9D8B030D-6E8A-4147-A177-3AD203B41FA5}">
                      <a16:colId xmlns:a16="http://schemas.microsoft.com/office/drawing/2014/main" val="3600879537"/>
                    </a:ext>
                  </a:extLst>
                </a:gridCol>
                <a:gridCol w="415083">
                  <a:extLst>
                    <a:ext uri="{9D8B030D-6E8A-4147-A177-3AD203B41FA5}">
                      <a16:colId xmlns:a16="http://schemas.microsoft.com/office/drawing/2014/main" val="1678597236"/>
                    </a:ext>
                  </a:extLst>
                </a:gridCol>
                <a:gridCol w="466968">
                  <a:extLst>
                    <a:ext uri="{9D8B030D-6E8A-4147-A177-3AD203B41FA5}">
                      <a16:colId xmlns:a16="http://schemas.microsoft.com/office/drawing/2014/main" val="3213056626"/>
                    </a:ext>
                  </a:extLst>
                </a:gridCol>
              </a:tblGrid>
              <a:tr h="216113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Preparation: training and APB changeover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Working weeks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Non-working weeks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470437"/>
                  </a:ext>
                </a:extLst>
              </a:tr>
              <a:tr h="172891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Two teams working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Catch-up time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18747"/>
                  </a:ext>
                </a:extLst>
              </a:tr>
            </a:tbl>
          </a:graphicData>
        </a:graphic>
      </p:graphicFrame>
      <p:cxnSp>
        <p:nvCxnSpPr>
          <p:cNvPr id="17" name="7 Conector recto">
            <a:extLst>
              <a:ext uri="{FF2B5EF4-FFF2-40B4-BE49-F238E27FC236}">
                <a16:creationId xmlns:a16="http://schemas.microsoft.com/office/drawing/2014/main" id="{A59AF601-3274-47D1-A25D-585CFA962396}"/>
              </a:ext>
            </a:extLst>
          </p:cNvPr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6EADA97-6565-41FF-A80B-CF23894A3F09}"/>
              </a:ext>
            </a:extLst>
          </p:cNvPr>
          <p:cNvSpPr txBox="1"/>
          <p:nvPr/>
        </p:nvSpPr>
        <p:spPr>
          <a:xfrm>
            <a:off x="1763688" y="364409"/>
            <a:ext cx="5832648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3"/>
            </a:pPr>
            <a:r>
              <a:rPr lang="es-PE" sz="2800" b="1" dirty="0"/>
              <a:t>DRAFT PLAN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8FE3190-0E99-46D9-B71C-8B0AFFA1DA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478670"/>
              </p:ext>
            </p:extLst>
          </p:nvPr>
        </p:nvGraphicFramePr>
        <p:xfrm>
          <a:off x="437749" y="2395122"/>
          <a:ext cx="8229606" cy="1818660"/>
        </p:xfrm>
        <a:graphic>
          <a:graphicData uri="http://schemas.openxmlformats.org/drawingml/2006/table">
            <a:tbl>
              <a:tblPr/>
              <a:tblGrid>
                <a:gridCol w="127467">
                  <a:extLst>
                    <a:ext uri="{9D8B030D-6E8A-4147-A177-3AD203B41FA5}">
                      <a16:colId xmlns:a16="http://schemas.microsoft.com/office/drawing/2014/main" val="2900596997"/>
                    </a:ext>
                  </a:extLst>
                </a:gridCol>
                <a:gridCol w="1043637">
                  <a:extLst>
                    <a:ext uri="{9D8B030D-6E8A-4147-A177-3AD203B41FA5}">
                      <a16:colId xmlns:a16="http://schemas.microsoft.com/office/drawing/2014/main" val="1170707592"/>
                    </a:ext>
                  </a:extLst>
                </a:gridCol>
                <a:gridCol w="400327">
                  <a:extLst>
                    <a:ext uri="{9D8B030D-6E8A-4147-A177-3AD203B41FA5}">
                      <a16:colId xmlns:a16="http://schemas.microsoft.com/office/drawing/2014/main" val="1205106756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3759235642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268968561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757816625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3674456133"/>
                    </a:ext>
                  </a:extLst>
                </a:gridCol>
                <a:gridCol w="125476">
                  <a:extLst>
                    <a:ext uri="{9D8B030D-6E8A-4147-A177-3AD203B41FA5}">
                      <a16:colId xmlns:a16="http://schemas.microsoft.com/office/drawing/2014/main" val="4028081969"/>
                    </a:ext>
                  </a:extLst>
                </a:gridCol>
                <a:gridCol w="125476">
                  <a:extLst>
                    <a:ext uri="{9D8B030D-6E8A-4147-A177-3AD203B41FA5}">
                      <a16:colId xmlns:a16="http://schemas.microsoft.com/office/drawing/2014/main" val="4270495787"/>
                    </a:ext>
                  </a:extLst>
                </a:gridCol>
                <a:gridCol w="185226">
                  <a:extLst>
                    <a:ext uri="{9D8B030D-6E8A-4147-A177-3AD203B41FA5}">
                      <a16:colId xmlns:a16="http://schemas.microsoft.com/office/drawing/2014/main" val="2172714252"/>
                    </a:ext>
                  </a:extLst>
                </a:gridCol>
                <a:gridCol w="185226">
                  <a:extLst>
                    <a:ext uri="{9D8B030D-6E8A-4147-A177-3AD203B41FA5}">
                      <a16:colId xmlns:a16="http://schemas.microsoft.com/office/drawing/2014/main" val="375829861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3633729658"/>
                    </a:ext>
                  </a:extLst>
                </a:gridCol>
                <a:gridCol w="203151">
                  <a:extLst>
                    <a:ext uri="{9D8B030D-6E8A-4147-A177-3AD203B41FA5}">
                      <a16:colId xmlns:a16="http://schemas.microsoft.com/office/drawing/2014/main" val="2637614034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1284155439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2070463544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3244086214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1625427140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3489052154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837400529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1452110461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2137533342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1452842836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3906287041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426806734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2001277538"/>
                    </a:ext>
                  </a:extLst>
                </a:gridCol>
                <a:gridCol w="125476">
                  <a:extLst>
                    <a:ext uri="{9D8B030D-6E8A-4147-A177-3AD203B41FA5}">
                      <a16:colId xmlns:a16="http://schemas.microsoft.com/office/drawing/2014/main" val="6549940"/>
                    </a:ext>
                  </a:extLst>
                </a:gridCol>
                <a:gridCol w="197176">
                  <a:extLst>
                    <a:ext uri="{9D8B030D-6E8A-4147-A177-3AD203B41FA5}">
                      <a16:colId xmlns:a16="http://schemas.microsoft.com/office/drawing/2014/main" val="1275978241"/>
                    </a:ext>
                  </a:extLst>
                </a:gridCol>
                <a:gridCol w="374435">
                  <a:extLst>
                    <a:ext uri="{9D8B030D-6E8A-4147-A177-3AD203B41FA5}">
                      <a16:colId xmlns:a16="http://schemas.microsoft.com/office/drawing/2014/main" val="1724844440"/>
                    </a:ext>
                  </a:extLst>
                </a:gridCol>
                <a:gridCol w="398335">
                  <a:extLst>
                    <a:ext uri="{9D8B030D-6E8A-4147-A177-3AD203B41FA5}">
                      <a16:colId xmlns:a16="http://schemas.microsoft.com/office/drawing/2014/main" val="172819661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1905697902"/>
                    </a:ext>
                  </a:extLst>
                </a:gridCol>
                <a:gridCol w="286801">
                  <a:extLst>
                    <a:ext uri="{9D8B030D-6E8A-4147-A177-3AD203B41FA5}">
                      <a16:colId xmlns:a16="http://schemas.microsoft.com/office/drawing/2014/main" val="1861989670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2647618414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1392190118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3645054832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2359759426"/>
                    </a:ext>
                  </a:extLst>
                </a:gridCol>
              </a:tblGrid>
              <a:tr h="11938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TIPO DE MUNICIÓN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FEBRERO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MARZO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ABRIL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REST.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933547"/>
                  </a:ext>
                </a:extLst>
              </a:tr>
              <a:tr h="11938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BAPLO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EFOPI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878349"/>
                  </a:ext>
                </a:extLst>
              </a:tr>
              <a:tr h="11938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677904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RBK-500 AO 2,5 RT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189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174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174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6763943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RBK-250 PTAB 2,5M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402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327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988592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endParaRPr lang="es-PE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8270534"/>
                  </a:ext>
                </a:extLst>
              </a:tr>
              <a:tr h="11938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TIPO DE MUNICIÓN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AGOSTO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OCTUBRE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DICIEMBRE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REST.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387524"/>
                  </a:ext>
                </a:extLst>
              </a:tr>
              <a:tr h="11938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BAPLO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EFOPI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716569"/>
                  </a:ext>
                </a:extLst>
              </a:tr>
              <a:tr h="11938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27848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RBK-250 PTAB 2,5M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327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238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125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6937097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RBK-250 ZAB 2,5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576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410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66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163519"/>
                  </a:ext>
                </a:extLst>
              </a:tr>
            </a:tbl>
          </a:graphicData>
        </a:graphic>
      </p:graphicFrame>
      <p:pic>
        <p:nvPicPr>
          <p:cNvPr id="4" name="Picture 32" descr="FAP1">
            <a:extLst>
              <a:ext uri="{FF2B5EF4-FFF2-40B4-BE49-F238E27FC236}">
                <a16:creationId xmlns:a16="http://schemas.microsoft.com/office/drawing/2014/main" id="{F8D46E60-ABD5-4172-BFD8-D456CFF42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54972" y="72051"/>
            <a:ext cx="894935" cy="8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Ratifican el “Acuerdo Básico entre el Gobierno del Perú y el Programa  Mundial de Alimentos de las Naciones Unidas sobre Asistencia del Programa  Mundial de Alimentos” | Sociedad Nacional de Industrias">
            <a:extLst>
              <a:ext uri="{FF2B5EF4-FFF2-40B4-BE49-F238E27FC236}">
                <a16:creationId xmlns:a16="http://schemas.microsoft.com/office/drawing/2014/main" id="{D4915BF9-5FEE-42FD-8294-4193013ED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9" r="81856" b="39288"/>
          <a:stretch/>
        </p:blipFill>
        <p:spPr bwMode="auto">
          <a:xfrm>
            <a:off x="94093" y="61161"/>
            <a:ext cx="919584" cy="8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95D3F38-6D79-48E6-A2E6-43F492786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3"/>
    </mc:Choice>
    <mc:Fallback xmlns="">
      <p:transition spd="slow" advTm="20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8EA3D85D-88C4-4F47-B408-65AACE8D6207}"/>
              </a:ext>
            </a:extLst>
          </p:cNvPr>
          <p:cNvGraphicFramePr>
            <a:graphicFrameLocks noGrp="1"/>
          </p:cNvGraphicFramePr>
          <p:nvPr/>
        </p:nvGraphicFramePr>
        <p:xfrm>
          <a:off x="437749" y="4850078"/>
          <a:ext cx="8229598" cy="389004"/>
        </p:xfrm>
        <a:graphic>
          <a:graphicData uri="http://schemas.openxmlformats.org/drawingml/2006/table">
            <a:tbl>
              <a:tblPr/>
              <a:tblGrid>
                <a:gridCol w="149891">
                  <a:extLst>
                    <a:ext uri="{9D8B030D-6E8A-4147-A177-3AD203B41FA5}">
                      <a16:colId xmlns:a16="http://schemas.microsoft.com/office/drawing/2014/main" val="3996818752"/>
                    </a:ext>
                  </a:extLst>
                </a:gridCol>
                <a:gridCol w="147009">
                  <a:extLst>
                    <a:ext uri="{9D8B030D-6E8A-4147-A177-3AD203B41FA5}">
                      <a16:colId xmlns:a16="http://schemas.microsoft.com/office/drawing/2014/main" val="3536039192"/>
                    </a:ext>
                  </a:extLst>
                </a:gridCol>
                <a:gridCol w="147009">
                  <a:extLst>
                    <a:ext uri="{9D8B030D-6E8A-4147-A177-3AD203B41FA5}">
                      <a16:colId xmlns:a16="http://schemas.microsoft.com/office/drawing/2014/main" val="699753795"/>
                    </a:ext>
                  </a:extLst>
                </a:gridCol>
                <a:gridCol w="147009">
                  <a:extLst>
                    <a:ext uri="{9D8B030D-6E8A-4147-A177-3AD203B41FA5}">
                      <a16:colId xmlns:a16="http://schemas.microsoft.com/office/drawing/2014/main" val="1794130210"/>
                    </a:ext>
                  </a:extLst>
                </a:gridCol>
                <a:gridCol w="181599">
                  <a:extLst>
                    <a:ext uri="{9D8B030D-6E8A-4147-A177-3AD203B41FA5}">
                      <a16:colId xmlns:a16="http://schemas.microsoft.com/office/drawing/2014/main" val="3905406906"/>
                    </a:ext>
                  </a:extLst>
                </a:gridCol>
                <a:gridCol w="181599">
                  <a:extLst>
                    <a:ext uri="{9D8B030D-6E8A-4147-A177-3AD203B41FA5}">
                      <a16:colId xmlns:a16="http://schemas.microsoft.com/office/drawing/2014/main" val="1768254537"/>
                    </a:ext>
                  </a:extLst>
                </a:gridCol>
                <a:gridCol w="268074">
                  <a:extLst>
                    <a:ext uri="{9D8B030D-6E8A-4147-A177-3AD203B41FA5}">
                      <a16:colId xmlns:a16="http://schemas.microsoft.com/office/drawing/2014/main" val="3715358037"/>
                    </a:ext>
                  </a:extLst>
                </a:gridCol>
                <a:gridCol w="268074">
                  <a:extLst>
                    <a:ext uri="{9D8B030D-6E8A-4147-A177-3AD203B41FA5}">
                      <a16:colId xmlns:a16="http://schemas.microsoft.com/office/drawing/2014/main" val="1452722383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2001899179"/>
                    </a:ext>
                  </a:extLst>
                </a:gridCol>
                <a:gridCol w="294017">
                  <a:extLst>
                    <a:ext uri="{9D8B030D-6E8A-4147-A177-3AD203B41FA5}">
                      <a16:colId xmlns:a16="http://schemas.microsoft.com/office/drawing/2014/main" val="3598919230"/>
                    </a:ext>
                  </a:extLst>
                </a:gridCol>
                <a:gridCol w="233484">
                  <a:extLst>
                    <a:ext uri="{9D8B030D-6E8A-4147-A177-3AD203B41FA5}">
                      <a16:colId xmlns:a16="http://schemas.microsoft.com/office/drawing/2014/main" val="3581978295"/>
                    </a:ext>
                  </a:extLst>
                </a:gridCol>
                <a:gridCol w="233484">
                  <a:extLst>
                    <a:ext uri="{9D8B030D-6E8A-4147-A177-3AD203B41FA5}">
                      <a16:colId xmlns:a16="http://schemas.microsoft.com/office/drawing/2014/main" val="752731807"/>
                    </a:ext>
                  </a:extLst>
                </a:gridCol>
                <a:gridCol w="233484">
                  <a:extLst>
                    <a:ext uri="{9D8B030D-6E8A-4147-A177-3AD203B41FA5}">
                      <a16:colId xmlns:a16="http://schemas.microsoft.com/office/drawing/2014/main" val="555837356"/>
                    </a:ext>
                  </a:extLst>
                </a:gridCol>
                <a:gridCol w="233484">
                  <a:extLst>
                    <a:ext uri="{9D8B030D-6E8A-4147-A177-3AD203B41FA5}">
                      <a16:colId xmlns:a16="http://schemas.microsoft.com/office/drawing/2014/main" val="2521490755"/>
                    </a:ext>
                  </a:extLst>
                </a:gridCol>
                <a:gridCol w="1072298">
                  <a:extLst>
                    <a:ext uri="{9D8B030D-6E8A-4147-A177-3AD203B41FA5}">
                      <a16:colId xmlns:a16="http://schemas.microsoft.com/office/drawing/2014/main" val="3325289602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4222987932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80384777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445141974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2547571676"/>
                    </a:ext>
                  </a:extLst>
                </a:gridCol>
                <a:gridCol w="184481">
                  <a:extLst>
                    <a:ext uri="{9D8B030D-6E8A-4147-A177-3AD203B41FA5}">
                      <a16:colId xmlns:a16="http://schemas.microsoft.com/office/drawing/2014/main" val="1386506061"/>
                    </a:ext>
                  </a:extLst>
                </a:gridCol>
                <a:gridCol w="821519">
                  <a:extLst>
                    <a:ext uri="{9D8B030D-6E8A-4147-A177-3AD203B41FA5}">
                      <a16:colId xmlns:a16="http://schemas.microsoft.com/office/drawing/2014/main" val="3186942691"/>
                    </a:ext>
                  </a:extLst>
                </a:gridCol>
                <a:gridCol w="570739">
                  <a:extLst>
                    <a:ext uri="{9D8B030D-6E8A-4147-A177-3AD203B41FA5}">
                      <a16:colId xmlns:a16="http://schemas.microsoft.com/office/drawing/2014/main" val="2796304896"/>
                    </a:ext>
                  </a:extLst>
                </a:gridCol>
                <a:gridCol w="466968">
                  <a:extLst>
                    <a:ext uri="{9D8B030D-6E8A-4147-A177-3AD203B41FA5}">
                      <a16:colId xmlns:a16="http://schemas.microsoft.com/office/drawing/2014/main" val="3600879537"/>
                    </a:ext>
                  </a:extLst>
                </a:gridCol>
                <a:gridCol w="415083">
                  <a:extLst>
                    <a:ext uri="{9D8B030D-6E8A-4147-A177-3AD203B41FA5}">
                      <a16:colId xmlns:a16="http://schemas.microsoft.com/office/drawing/2014/main" val="1678597236"/>
                    </a:ext>
                  </a:extLst>
                </a:gridCol>
                <a:gridCol w="466968">
                  <a:extLst>
                    <a:ext uri="{9D8B030D-6E8A-4147-A177-3AD203B41FA5}">
                      <a16:colId xmlns:a16="http://schemas.microsoft.com/office/drawing/2014/main" val="3213056626"/>
                    </a:ext>
                  </a:extLst>
                </a:gridCol>
              </a:tblGrid>
              <a:tr h="216113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Preparation: training and APB changeover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Working weeks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Non-working weeks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470437"/>
                  </a:ext>
                </a:extLst>
              </a:tr>
              <a:tr h="172891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Two teams working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Catch-up time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18747"/>
                  </a:ext>
                </a:extLst>
              </a:tr>
            </a:tbl>
          </a:graphicData>
        </a:graphic>
      </p:graphicFrame>
      <p:cxnSp>
        <p:nvCxnSpPr>
          <p:cNvPr id="17" name="7 Conector recto">
            <a:extLst>
              <a:ext uri="{FF2B5EF4-FFF2-40B4-BE49-F238E27FC236}">
                <a16:creationId xmlns:a16="http://schemas.microsoft.com/office/drawing/2014/main" id="{A59AF601-3274-47D1-A25D-585CFA962396}"/>
              </a:ext>
            </a:extLst>
          </p:cNvPr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6EADA97-6565-41FF-A80B-CF23894A3F09}"/>
              </a:ext>
            </a:extLst>
          </p:cNvPr>
          <p:cNvSpPr txBox="1"/>
          <p:nvPr/>
        </p:nvSpPr>
        <p:spPr>
          <a:xfrm>
            <a:off x="1763688" y="364409"/>
            <a:ext cx="5832648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3"/>
            </a:pPr>
            <a:r>
              <a:rPr lang="es-PE" sz="2800" b="1" dirty="0"/>
              <a:t>DRAFT PLAN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A655B47-EECD-4F8E-9041-D4807C36EF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882888"/>
              </p:ext>
            </p:extLst>
          </p:nvPr>
        </p:nvGraphicFramePr>
        <p:xfrm>
          <a:off x="251520" y="1907442"/>
          <a:ext cx="8229606" cy="2794020"/>
        </p:xfrm>
        <a:graphic>
          <a:graphicData uri="http://schemas.openxmlformats.org/drawingml/2006/table">
            <a:tbl>
              <a:tblPr/>
              <a:tblGrid>
                <a:gridCol w="127467">
                  <a:extLst>
                    <a:ext uri="{9D8B030D-6E8A-4147-A177-3AD203B41FA5}">
                      <a16:colId xmlns:a16="http://schemas.microsoft.com/office/drawing/2014/main" val="446421006"/>
                    </a:ext>
                  </a:extLst>
                </a:gridCol>
                <a:gridCol w="1043637">
                  <a:extLst>
                    <a:ext uri="{9D8B030D-6E8A-4147-A177-3AD203B41FA5}">
                      <a16:colId xmlns:a16="http://schemas.microsoft.com/office/drawing/2014/main" val="3045281598"/>
                    </a:ext>
                  </a:extLst>
                </a:gridCol>
                <a:gridCol w="400327">
                  <a:extLst>
                    <a:ext uri="{9D8B030D-6E8A-4147-A177-3AD203B41FA5}">
                      <a16:colId xmlns:a16="http://schemas.microsoft.com/office/drawing/2014/main" val="2595713103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2901991487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526762831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129136641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609451457"/>
                    </a:ext>
                  </a:extLst>
                </a:gridCol>
                <a:gridCol w="125476">
                  <a:extLst>
                    <a:ext uri="{9D8B030D-6E8A-4147-A177-3AD203B41FA5}">
                      <a16:colId xmlns:a16="http://schemas.microsoft.com/office/drawing/2014/main" val="1667368105"/>
                    </a:ext>
                  </a:extLst>
                </a:gridCol>
                <a:gridCol w="125476">
                  <a:extLst>
                    <a:ext uri="{9D8B030D-6E8A-4147-A177-3AD203B41FA5}">
                      <a16:colId xmlns:a16="http://schemas.microsoft.com/office/drawing/2014/main" val="361198355"/>
                    </a:ext>
                  </a:extLst>
                </a:gridCol>
                <a:gridCol w="185226">
                  <a:extLst>
                    <a:ext uri="{9D8B030D-6E8A-4147-A177-3AD203B41FA5}">
                      <a16:colId xmlns:a16="http://schemas.microsoft.com/office/drawing/2014/main" val="4269045342"/>
                    </a:ext>
                  </a:extLst>
                </a:gridCol>
                <a:gridCol w="185226">
                  <a:extLst>
                    <a:ext uri="{9D8B030D-6E8A-4147-A177-3AD203B41FA5}">
                      <a16:colId xmlns:a16="http://schemas.microsoft.com/office/drawing/2014/main" val="2462997490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1011633730"/>
                    </a:ext>
                  </a:extLst>
                </a:gridCol>
                <a:gridCol w="203151">
                  <a:extLst>
                    <a:ext uri="{9D8B030D-6E8A-4147-A177-3AD203B41FA5}">
                      <a16:colId xmlns:a16="http://schemas.microsoft.com/office/drawing/2014/main" val="2628020930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3964107123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185043828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242530251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662461852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3257913285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3029569649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775331761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4281599997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126224178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2760320592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458402085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2487029225"/>
                    </a:ext>
                  </a:extLst>
                </a:gridCol>
                <a:gridCol w="125476">
                  <a:extLst>
                    <a:ext uri="{9D8B030D-6E8A-4147-A177-3AD203B41FA5}">
                      <a16:colId xmlns:a16="http://schemas.microsoft.com/office/drawing/2014/main" val="1484740593"/>
                    </a:ext>
                  </a:extLst>
                </a:gridCol>
                <a:gridCol w="197176">
                  <a:extLst>
                    <a:ext uri="{9D8B030D-6E8A-4147-A177-3AD203B41FA5}">
                      <a16:colId xmlns:a16="http://schemas.microsoft.com/office/drawing/2014/main" val="1954016372"/>
                    </a:ext>
                  </a:extLst>
                </a:gridCol>
                <a:gridCol w="374435">
                  <a:extLst>
                    <a:ext uri="{9D8B030D-6E8A-4147-A177-3AD203B41FA5}">
                      <a16:colId xmlns:a16="http://schemas.microsoft.com/office/drawing/2014/main" val="2687116292"/>
                    </a:ext>
                  </a:extLst>
                </a:gridCol>
                <a:gridCol w="398335">
                  <a:extLst>
                    <a:ext uri="{9D8B030D-6E8A-4147-A177-3AD203B41FA5}">
                      <a16:colId xmlns:a16="http://schemas.microsoft.com/office/drawing/2014/main" val="1506344540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2565498707"/>
                    </a:ext>
                  </a:extLst>
                </a:gridCol>
                <a:gridCol w="286801">
                  <a:extLst>
                    <a:ext uri="{9D8B030D-6E8A-4147-A177-3AD203B41FA5}">
                      <a16:colId xmlns:a16="http://schemas.microsoft.com/office/drawing/2014/main" val="3669710947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361036220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2951787248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3248129784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4237673675"/>
                    </a:ext>
                  </a:extLst>
                </a:gridCol>
              </a:tblGrid>
              <a:tr h="11938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TIPO DE MUNICIÓN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FEBRERO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MARZO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ABRIL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REST.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626342"/>
                  </a:ext>
                </a:extLst>
              </a:tr>
              <a:tr h="11938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BAPLO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EFOPI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0396737"/>
                  </a:ext>
                </a:extLst>
              </a:tr>
              <a:tr h="11938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983833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RBK-250 ZAB 2,5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410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130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280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230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0703895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RBK-250-275 AO-1SCH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388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69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69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7478372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BME 330 SNA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71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69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7523905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endParaRPr lang="es-PE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290326"/>
                  </a:ext>
                </a:extLst>
              </a:tr>
              <a:tr h="11938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TIPO DE MUNICIÓN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AGOSTO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OCTUBRE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DICIEMBRE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REST.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697289"/>
                  </a:ext>
                </a:extLst>
              </a:tr>
              <a:tr h="11938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BAPLO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EFOPI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953030"/>
                  </a:ext>
                </a:extLst>
              </a:tr>
              <a:tr h="11938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438926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RBK-250 PTAB 2,5M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238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217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594849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RBK-250 ZAB 2,5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280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264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48466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RBK-250-275 AO-1SCH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297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030904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BME 330 SNA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69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56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844791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BME 330 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51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-1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52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7957878"/>
                  </a:ext>
                </a:extLst>
              </a:tr>
            </a:tbl>
          </a:graphicData>
        </a:graphic>
      </p:graphicFrame>
      <p:sp>
        <p:nvSpPr>
          <p:cNvPr id="6" name="Título 2">
            <a:extLst>
              <a:ext uri="{FF2B5EF4-FFF2-40B4-BE49-F238E27FC236}">
                <a16:creationId xmlns:a16="http://schemas.microsoft.com/office/drawing/2014/main" id="{0D4FB3B1-5D50-4FA0-B24A-74FA6DBAD13D}"/>
              </a:ext>
            </a:extLst>
          </p:cNvPr>
          <p:cNvSpPr txBox="1">
            <a:spLocks/>
          </p:cNvSpPr>
          <p:nvPr/>
        </p:nvSpPr>
        <p:spPr>
          <a:xfrm>
            <a:off x="457200" y="1484784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DRAFT PLAN </a:t>
            </a:r>
            <a:r>
              <a:rPr lang="es-PE" sz="1800" b="1" u="sng" dirty="0"/>
              <a:t>FINAL DISPOSITION FOR CLUSTER MUNITIONS </a:t>
            </a:r>
            <a:r>
              <a:rPr lang="es-PE" sz="18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2022 </a:t>
            </a:r>
            <a:endParaRPr lang="es-PE" u="sng" dirty="0"/>
          </a:p>
        </p:txBody>
      </p:sp>
      <p:pic>
        <p:nvPicPr>
          <p:cNvPr id="8" name="Picture 32" descr="FAP1">
            <a:extLst>
              <a:ext uri="{FF2B5EF4-FFF2-40B4-BE49-F238E27FC236}">
                <a16:creationId xmlns:a16="http://schemas.microsoft.com/office/drawing/2014/main" id="{AD3A64FE-0B43-4D40-A730-ED0E66CD6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54972" y="72051"/>
            <a:ext cx="894935" cy="8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Ratifican el “Acuerdo Básico entre el Gobierno del Perú y el Programa  Mundial de Alimentos de las Naciones Unidas sobre Asistencia del Programa  Mundial de Alimentos” | Sociedad Nacional de Industrias">
            <a:extLst>
              <a:ext uri="{FF2B5EF4-FFF2-40B4-BE49-F238E27FC236}">
                <a16:creationId xmlns:a16="http://schemas.microsoft.com/office/drawing/2014/main" id="{C3EDDB78-9939-4317-835C-1B6C03777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9" r="81856" b="39288"/>
          <a:stretch/>
        </p:blipFill>
        <p:spPr bwMode="auto">
          <a:xfrm>
            <a:off x="94093" y="61161"/>
            <a:ext cx="919584" cy="8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9891941-95E6-47A5-905D-BAF34454C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6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63"/>
    </mc:Choice>
    <mc:Fallback xmlns="">
      <p:transition spd="slow" advTm="20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8EA3D85D-88C4-4F47-B408-65AACE8D6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705078"/>
              </p:ext>
            </p:extLst>
          </p:nvPr>
        </p:nvGraphicFramePr>
        <p:xfrm>
          <a:off x="398461" y="4723996"/>
          <a:ext cx="8229598" cy="389004"/>
        </p:xfrm>
        <a:graphic>
          <a:graphicData uri="http://schemas.openxmlformats.org/drawingml/2006/table">
            <a:tbl>
              <a:tblPr/>
              <a:tblGrid>
                <a:gridCol w="149891">
                  <a:extLst>
                    <a:ext uri="{9D8B030D-6E8A-4147-A177-3AD203B41FA5}">
                      <a16:colId xmlns:a16="http://schemas.microsoft.com/office/drawing/2014/main" val="3996818752"/>
                    </a:ext>
                  </a:extLst>
                </a:gridCol>
                <a:gridCol w="147009">
                  <a:extLst>
                    <a:ext uri="{9D8B030D-6E8A-4147-A177-3AD203B41FA5}">
                      <a16:colId xmlns:a16="http://schemas.microsoft.com/office/drawing/2014/main" val="3536039192"/>
                    </a:ext>
                  </a:extLst>
                </a:gridCol>
                <a:gridCol w="147009">
                  <a:extLst>
                    <a:ext uri="{9D8B030D-6E8A-4147-A177-3AD203B41FA5}">
                      <a16:colId xmlns:a16="http://schemas.microsoft.com/office/drawing/2014/main" val="699753795"/>
                    </a:ext>
                  </a:extLst>
                </a:gridCol>
                <a:gridCol w="147009">
                  <a:extLst>
                    <a:ext uri="{9D8B030D-6E8A-4147-A177-3AD203B41FA5}">
                      <a16:colId xmlns:a16="http://schemas.microsoft.com/office/drawing/2014/main" val="1794130210"/>
                    </a:ext>
                  </a:extLst>
                </a:gridCol>
                <a:gridCol w="181599">
                  <a:extLst>
                    <a:ext uri="{9D8B030D-6E8A-4147-A177-3AD203B41FA5}">
                      <a16:colId xmlns:a16="http://schemas.microsoft.com/office/drawing/2014/main" val="3905406906"/>
                    </a:ext>
                  </a:extLst>
                </a:gridCol>
                <a:gridCol w="181599">
                  <a:extLst>
                    <a:ext uri="{9D8B030D-6E8A-4147-A177-3AD203B41FA5}">
                      <a16:colId xmlns:a16="http://schemas.microsoft.com/office/drawing/2014/main" val="1768254537"/>
                    </a:ext>
                  </a:extLst>
                </a:gridCol>
                <a:gridCol w="268074">
                  <a:extLst>
                    <a:ext uri="{9D8B030D-6E8A-4147-A177-3AD203B41FA5}">
                      <a16:colId xmlns:a16="http://schemas.microsoft.com/office/drawing/2014/main" val="3715358037"/>
                    </a:ext>
                  </a:extLst>
                </a:gridCol>
                <a:gridCol w="268074">
                  <a:extLst>
                    <a:ext uri="{9D8B030D-6E8A-4147-A177-3AD203B41FA5}">
                      <a16:colId xmlns:a16="http://schemas.microsoft.com/office/drawing/2014/main" val="1452722383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2001899179"/>
                    </a:ext>
                  </a:extLst>
                </a:gridCol>
                <a:gridCol w="294017">
                  <a:extLst>
                    <a:ext uri="{9D8B030D-6E8A-4147-A177-3AD203B41FA5}">
                      <a16:colId xmlns:a16="http://schemas.microsoft.com/office/drawing/2014/main" val="3598919230"/>
                    </a:ext>
                  </a:extLst>
                </a:gridCol>
                <a:gridCol w="233484">
                  <a:extLst>
                    <a:ext uri="{9D8B030D-6E8A-4147-A177-3AD203B41FA5}">
                      <a16:colId xmlns:a16="http://schemas.microsoft.com/office/drawing/2014/main" val="3581978295"/>
                    </a:ext>
                  </a:extLst>
                </a:gridCol>
                <a:gridCol w="233484">
                  <a:extLst>
                    <a:ext uri="{9D8B030D-6E8A-4147-A177-3AD203B41FA5}">
                      <a16:colId xmlns:a16="http://schemas.microsoft.com/office/drawing/2014/main" val="752731807"/>
                    </a:ext>
                  </a:extLst>
                </a:gridCol>
                <a:gridCol w="233484">
                  <a:extLst>
                    <a:ext uri="{9D8B030D-6E8A-4147-A177-3AD203B41FA5}">
                      <a16:colId xmlns:a16="http://schemas.microsoft.com/office/drawing/2014/main" val="555837356"/>
                    </a:ext>
                  </a:extLst>
                </a:gridCol>
                <a:gridCol w="233484">
                  <a:extLst>
                    <a:ext uri="{9D8B030D-6E8A-4147-A177-3AD203B41FA5}">
                      <a16:colId xmlns:a16="http://schemas.microsoft.com/office/drawing/2014/main" val="2521490755"/>
                    </a:ext>
                  </a:extLst>
                </a:gridCol>
                <a:gridCol w="1072298">
                  <a:extLst>
                    <a:ext uri="{9D8B030D-6E8A-4147-A177-3AD203B41FA5}">
                      <a16:colId xmlns:a16="http://schemas.microsoft.com/office/drawing/2014/main" val="3325289602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4222987932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80384777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445141974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2547571676"/>
                    </a:ext>
                  </a:extLst>
                </a:gridCol>
                <a:gridCol w="184481">
                  <a:extLst>
                    <a:ext uri="{9D8B030D-6E8A-4147-A177-3AD203B41FA5}">
                      <a16:colId xmlns:a16="http://schemas.microsoft.com/office/drawing/2014/main" val="1386506061"/>
                    </a:ext>
                  </a:extLst>
                </a:gridCol>
                <a:gridCol w="821519">
                  <a:extLst>
                    <a:ext uri="{9D8B030D-6E8A-4147-A177-3AD203B41FA5}">
                      <a16:colId xmlns:a16="http://schemas.microsoft.com/office/drawing/2014/main" val="3186942691"/>
                    </a:ext>
                  </a:extLst>
                </a:gridCol>
                <a:gridCol w="570739">
                  <a:extLst>
                    <a:ext uri="{9D8B030D-6E8A-4147-A177-3AD203B41FA5}">
                      <a16:colId xmlns:a16="http://schemas.microsoft.com/office/drawing/2014/main" val="2796304896"/>
                    </a:ext>
                  </a:extLst>
                </a:gridCol>
                <a:gridCol w="466968">
                  <a:extLst>
                    <a:ext uri="{9D8B030D-6E8A-4147-A177-3AD203B41FA5}">
                      <a16:colId xmlns:a16="http://schemas.microsoft.com/office/drawing/2014/main" val="3600879537"/>
                    </a:ext>
                  </a:extLst>
                </a:gridCol>
                <a:gridCol w="415083">
                  <a:extLst>
                    <a:ext uri="{9D8B030D-6E8A-4147-A177-3AD203B41FA5}">
                      <a16:colId xmlns:a16="http://schemas.microsoft.com/office/drawing/2014/main" val="1678597236"/>
                    </a:ext>
                  </a:extLst>
                </a:gridCol>
                <a:gridCol w="466968">
                  <a:extLst>
                    <a:ext uri="{9D8B030D-6E8A-4147-A177-3AD203B41FA5}">
                      <a16:colId xmlns:a16="http://schemas.microsoft.com/office/drawing/2014/main" val="3213056626"/>
                    </a:ext>
                  </a:extLst>
                </a:gridCol>
              </a:tblGrid>
              <a:tr h="216113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Preparation: training and APB changeover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Working weeks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Non-working weeks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470437"/>
                  </a:ext>
                </a:extLst>
              </a:tr>
              <a:tr h="172891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Two teams working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Catch-up time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18747"/>
                  </a:ext>
                </a:extLst>
              </a:tr>
            </a:tbl>
          </a:graphicData>
        </a:graphic>
      </p:graphicFrame>
      <p:cxnSp>
        <p:nvCxnSpPr>
          <p:cNvPr id="17" name="7 Conector recto">
            <a:extLst>
              <a:ext uri="{FF2B5EF4-FFF2-40B4-BE49-F238E27FC236}">
                <a16:creationId xmlns:a16="http://schemas.microsoft.com/office/drawing/2014/main" id="{A59AF601-3274-47D1-A25D-585CFA962396}"/>
              </a:ext>
            </a:extLst>
          </p:cNvPr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6EADA97-6565-41FF-A80B-CF23894A3F09}"/>
              </a:ext>
            </a:extLst>
          </p:cNvPr>
          <p:cNvSpPr txBox="1"/>
          <p:nvPr/>
        </p:nvSpPr>
        <p:spPr>
          <a:xfrm>
            <a:off x="1763688" y="364409"/>
            <a:ext cx="5832648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3"/>
            </a:pPr>
            <a:r>
              <a:rPr lang="es-PE" sz="2800" b="1" dirty="0"/>
              <a:t>DRAFT PLAN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2302342-CC77-4273-9587-70B5CE5BF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4720"/>
              </p:ext>
            </p:extLst>
          </p:nvPr>
        </p:nvGraphicFramePr>
        <p:xfrm>
          <a:off x="410846" y="2007922"/>
          <a:ext cx="8229606" cy="2306340"/>
        </p:xfrm>
        <a:graphic>
          <a:graphicData uri="http://schemas.openxmlformats.org/drawingml/2006/table">
            <a:tbl>
              <a:tblPr/>
              <a:tblGrid>
                <a:gridCol w="127467">
                  <a:extLst>
                    <a:ext uri="{9D8B030D-6E8A-4147-A177-3AD203B41FA5}">
                      <a16:colId xmlns:a16="http://schemas.microsoft.com/office/drawing/2014/main" val="3164961242"/>
                    </a:ext>
                  </a:extLst>
                </a:gridCol>
                <a:gridCol w="1043637">
                  <a:extLst>
                    <a:ext uri="{9D8B030D-6E8A-4147-A177-3AD203B41FA5}">
                      <a16:colId xmlns:a16="http://schemas.microsoft.com/office/drawing/2014/main" val="907282485"/>
                    </a:ext>
                  </a:extLst>
                </a:gridCol>
                <a:gridCol w="400327">
                  <a:extLst>
                    <a:ext uri="{9D8B030D-6E8A-4147-A177-3AD203B41FA5}">
                      <a16:colId xmlns:a16="http://schemas.microsoft.com/office/drawing/2014/main" val="104701469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1882597385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3747697589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192752201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3714019109"/>
                    </a:ext>
                  </a:extLst>
                </a:gridCol>
                <a:gridCol w="125476">
                  <a:extLst>
                    <a:ext uri="{9D8B030D-6E8A-4147-A177-3AD203B41FA5}">
                      <a16:colId xmlns:a16="http://schemas.microsoft.com/office/drawing/2014/main" val="2714890666"/>
                    </a:ext>
                  </a:extLst>
                </a:gridCol>
                <a:gridCol w="125476">
                  <a:extLst>
                    <a:ext uri="{9D8B030D-6E8A-4147-A177-3AD203B41FA5}">
                      <a16:colId xmlns:a16="http://schemas.microsoft.com/office/drawing/2014/main" val="1463687899"/>
                    </a:ext>
                  </a:extLst>
                </a:gridCol>
                <a:gridCol w="185226">
                  <a:extLst>
                    <a:ext uri="{9D8B030D-6E8A-4147-A177-3AD203B41FA5}">
                      <a16:colId xmlns:a16="http://schemas.microsoft.com/office/drawing/2014/main" val="1391214846"/>
                    </a:ext>
                  </a:extLst>
                </a:gridCol>
                <a:gridCol w="185226">
                  <a:extLst>
                    <a:ext uri="{9D8B030D-6E8A-4147-A177-3AD203B41FA5}">
                      <a16:colId xmlns:a16="http://schemas.microsoft.com/office/drawing/2014/main" val="92084756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656335989"/>
                    </a:ext>
                  </a:extLst>
                </a:gridCol>
                <a:gridCol w="203151">
                  <a:extLst>
                    <a:ext uri="{9D8B030D-6E8A-4147-A177-3AD203B41FA5}">
                      <a16:colId xmlns:a16="http://schemas.microsoft.com/office/drawing/2014/main" val="558331279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3959278723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166464474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4113714644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3105634664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23932640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2616052205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1681232868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441212673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870824211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1853117638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4094207033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1603478239"/>
                    </a:ext>
                  </a:extLst>
                </a:gridCol>
                <a:gridCol w="125476">
                  <a:extLst>
                    <a:ext uri="{9D8B030D-6E8A-4147-A177-3AD203B41FA5}">
                      <a16:colId xmlns:a16="http://schemas.microsoft.com/office/drawing/2014/main" val="1914268087"/>
                    </a:ext>
                  </a:extLst>
                </a:gridCol>
                <a:gridCol w="197176">
                  <a:extLst>
                    <a:ext uri="{9D8B030D-6E8A-4147-A177-3AD203B41FA5}">
                      <a16:colId xmlns:a16="http://schemas.microsoft.com/office/drawing/2014/main" val="190406648"/>
                    </a:ext>
                  </a:extLst>
                </a:gridCol>
                <a:gridCol w="374435">
                  <a:extLst>
                    <a:ext uri="{9D8B030D-6E8A-4147-A177-3AD203B41FA5}">
                      <a16:colId xmlns:a16="http://schemas.microsoft.com/office/drawing/2014/main" val="2251540755"/>
                    </a:ext>
                  </a:extLst>
                </a:gridCol>
                <a:gridCol w="398335">
                  <a:extLst>
                    <a:ext uri="{9D8B030D-6E8A-4147-A177-3AD203B41FA5}">
                      <a16:colId xmlns:a16="http://schemas.microsoft.com/office/drawing/2014/main" val="2664536589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1179480488"/>
                    </a:ext>
                  </a:extLst>
                </a:gridCol>
                <a:gridCol w="286801">
                  <a:extLst>
                    <a:ext uri="{9D8B030D-6E8A-4147-A177-3AD203B41FA5}">
                      <a16:colId xmlns:a16="http://schemas.microsoft.com/office/drawing/2014/main" val="1507080654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2941649013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271691060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1373248578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1568711817"/>
                    </a:ext>
                  </a:extLst>
                </a:gridCol>
              </a:tblGrid>
              <a:tr h="11938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TIPO DE MUNICIÓN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FEBRERO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MARZO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ABRIL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REST.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021557"/>
                  </a:ext>
                </a:extLst>
              </a:tr>
              <a:tr h="11938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BAPLO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EFOPI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744199"/>
                  </a:ext>
                </a:extLst>
              </a:tr>
              <a:tr h="11938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796078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RBK-250 ZAB 2,5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264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114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150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114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895873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RBK-250-275 AO-1SCH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297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216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81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216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58871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endParaRPr lang="es-PE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455589"/>
                  </a:ext>
                </a:extLst>
              </a:tr>
              <a:tr h="11938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TIPO DE MUNICIÓN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AGOSTO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OCTUBRE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DICIEMBRE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REST.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644004"/>
                  </a:ext>
                </a:extLst>
              </a:tr>
              <a:tr h="11938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BAPLO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EFOPI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4597734"/>
                  </a:ext>
                </a:extLst>
              </a:tr>
              <a:tr h="11938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85048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RBK-250 PTAB 2,5M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217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50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45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95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122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467260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RBK-250 ZAB 2,5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88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62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593087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RBK-250-275 AO-1SCH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81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72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183554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BME 330 SNA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3974563"/>
                  </a:ext>
                </a:extLst>
              </a:tr>
            </a:tbl>
          </a:graphicData>
        </a:graphic>
      </p:graphicFrame>
      <p:sp>
        <p:nvSpPr>
          <p:cNvPr id="6" name="Título 2">
            <a:extLst>
              <a:ext uri="{FF2B5EF4-FFF2-40B4-BE49-F238E27FC236}">
                <a16:creationId xmlns:a16="http://schemas.microsoft.com/office/drawing/2014/main" id="{75016E60-6C3F-4EEC-A883-3BBBC14D4BFB}"/>
              </a:ext>
            </a:extLst>
          </p:cNvPr>
          <p:cNvSpPr txBox="1">
            <a:spLocks/>
          </p:cNvSpPr>
          <p:nvPr/>
        </p:nvSpPr>
        <p:spPr>
          <a:xfrm>
            <a:off x="457200" y="1484784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DRAFT PLAN </a:t>
            </a:r>
            <a:r>
              <a:rPr lang="es-PE" sz="1800" b="1" u="sng" dirty="0"/>
              <a:t>FINAL DISPOSITION FOR CLUSTER MUNITIONS </a:t>
            </a:r>
            <a:r>
              <a:rPr lang="es-PE" sz="18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2023 </a:t>
            </a:r>
            <a:endParaRPr lang="es-PE" u="sng" dirty="0"/>
          </a:p>
        </p:txBody>
      </p:sp>
      <p:pic>
        <p:nvPicPr>
          <p:cNvPr id="8" name="Picture 32" descr="FAP1">
            <a:extLst>
              <a:ext uri="{FF2B5EF4-FFF2-40B4-BE49-F238E27FC236}">
                <a16:creationId xmlns:a16="http://schemas.microsoft.com/office/drawing/2014/main" id="{A7A303CD-4562-45FC-B88D-1D4472D34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54972" y="72051"/>
            <a:ext cx="894935" cy="8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Ratifican el “Acuerdo Básico entre el Gobierno del Perú y el Programa  Mundial de Alimentos de las Naciones Unidas sobre Asistencia del Programa  Mundial de Alimentos” | Sociedad Nacional de Industrias">
            <a:extLst>
              <a:ext uri="{FF2B5EF4-FFF2-40B4-BE49-F238E27FC236}">
                <a16:creationId xmlns:a16="http://schemas.microsoft.com/office/drawing/2014/main" id="{23FEA9B8-B527-4416-849F-E6288CB80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9" r="81856" b="39288"/>
          <a:stretch/>
        </p:blipFill>
        <p:spPr bwMode="auto">
          <a:xfrm>
            <a:off x="94093" y="61161"/>
            <a:ext cx="919584" cy="8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930332-D1D2-49AF-BAC4-3ED796A38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7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32"/>
    </mc:Choice>
    <mc:Fallback xmlns="">
      <p:transition spd="slow" advTm="16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8EA3D85D-88C4-4F47-B408-65AACE8D6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343302"/>
              </p:ext>
            </p:extLst>
          </p:nvPr>
        </p:nvGraphicFramePr>
        <p:xfrm>
          <a:off x="410846" y="3624256"/>
          <a:ext cx="8229598" cy="389004"/>
        </p:xfrm>
        <a:graphic>
          <a:graphicData uri="http://schemas.openxmlformats.org/drawingml/2006/table">
            <a:tbl>
              <a:tblPr/>
              <a:tblGrid>
                <a:gridCol w="149891">
                  <a:extLst>
                    <a:ext uri="{9D8B030D-6E8A-4147-A177-3AD203B41FA5}">
                      <a16:colId xmlns:a16="http://schemas.microsoft.com/office/drawing/2014/main" val="3996818752"/>
                    </a:ext>
                  </a:extLst>
                </a:gridCol>
                <a:gridCol w="147009">
                  <a:extLst>
                    <a:ext uri="{9D8B030D-6E8A-4147-A177-3AD203B41FA5}">
                      <a16:colId xmlns:a16="http://schemas.microsoft.com/office/drawing/2014/main" val="3536039192"/>
                    </a:ext>
                  </a:extLst>
                </a:gridCol>
                <a:gridCol w="147009">
                  <a:extLst>
                    <a:ext uri="{9D8B030D-6E8A-4147-A177-3AD203B41FA5}">
                      <a16:colId xmlns:a16="http://schemas.microsoft.com/office/drawing/2014/main" val="699753795"/>
                    </a:ext>
                  </a:extLst>
                </a:gridCol>
                <a:gridCol w="147009">
                  <a:extLst>
                    <a:ext uri="{9D8B030D-6E8A-4147-A177-3AD203B41FA5}">
                      <a16:colId xmlns:a16="http://schemas.microsoft.com/office/drawing/2014/main" val="1794130210"/>
                    </a:ext>
                  </a:extLst>
                </a:gridCol>
                <a:gridCol w="181599">
                  <a:extLst>
                    <a:ext uri="{9D8B030D-6E8A-4147-A177-3AD203B41FA5}">
                      <a16:colId xmlns:a16="http://schemas.microsoft.com/office/drawing/2014/main" val="3905406906"/>
                    </a:ext>
                  </a:extLst>
                </a:gridCol>
                <a:gridCol w="181599">
                  <a:extLst>
                    <a:ext uri="{9D8B030D-6E8A-4147-A177-3AD203B41FA5}">
                      <a16:colId xmlns:a16="http://schemas.microsoft.com/office/drawing/2014/main" val="1768254537"/>
                    </a:ext>
                  </a:extLst>
                </a:gridCol>
                <a:gridCol w="268074">
                  <a:extLst>
                    <a:ext uri="{9D8B030D-6E8A-4147-A177-3AD203B41FA5}">
                      <a16:colId xmlns:a16="http://schemas.microsoft.com/office/drawing/2014/main" val="3715358037"/>
                    </a:ext>
                  </a:extLst>
                </a:gridCol>
                <a:gridCol w="268074">
                  <a:extLst>
                    <a:ext uri="{9D8B030D-6E8A-4147-A177-3AD203B41FA5}">
                      <a16:colId xmlns:a16="http://schemas.microsoft.com/office/drawing/2014/main" val="1452722383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2001899179"/>
                    </a:ext>
                  </a:extLst>
                </a:gridCol>
                <a:gridCol w="294017">
                  <a:extLst>
                    <a:ext uri="{9D8B030D-6E8A-4147-A177-3AD203B41FA5}">
                      <a16:colId xmlns:a16="http://schemas.microsoft.com/office/drawing/2014/main" val="3598919230"/>
                    </a:ext>
                  </a:extLst>
                </a:gridCol>
                <a:gridCol w="233484">
                  <a:extLst>
                    <a:ext uri="{9D8B030D-6E8A-4147-A177-3AD203B41FA5}">
                      <a16:colId xmlns:a16="http://schemas.microsoft.com/office/drawing/2014/main" val="3581978295"/>
                    </a:ext>
                  </a:extLst>
                </a:gridCol>
                <a:gridCol w="233484">
                  <a:extLst>
                    <a:ext uri="{9D8B030D-6E8A-4147-A177-3AD203B41FA5}">
                      <a16:colId xmlns:a16="http://schemas.microsoft.com/office/drawing/2014/main" val="752731807"/>
                    </a:ext>
                  </a:extLst>
                </a:gridCol>
                <a:gridCol w="233484">
                  <a:extLst>
                    <a:ext uri="{9D8B030D-6E8A-4147-A177-3AD203B41FA5}">
                      <a16:colId xmlns:a16="http://schemas.microsoft.com/office/drawing/2014/main" val="555837356"/>
                    </a:ext>
                  </a:extLst>
                </a:gridCol>
                <a:gridCol w="233484">
                  <a:extLst>
                    <a:ext uri="{9D8B030D-6E8A-4147-A177-3AD203B41FA5}">
                      <a16:colId xmlns:a16="http://schemas.microsoft.com/office/drawing/2014/main" val="2521490755"/>
                    </a:ext>
                  </a:extLst>
                </a:gridCol>
                <a:gridCol w="1072298">
                  <a:extLst>
                    <a:ext uri="{9D8B030D-6E8A-4147-A177-3AD203B41FA5}">
                      <a16:colId xmlns:a16="http://schemas.microsoft.com/office/drawing/2014/main" val="3325289602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4222987932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80384777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445141974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2547571676"/>
                    </a:ext>
                  </a:extLst>
                </a:gridCol>
                <a:gridCol w="184481">
                  <a:extLst>
                    <a:ext uri="{9D8B030D-6E8A-4147-A177-3AD203B41FA5}">
                      <a16:colId xmlns:a16="http://schemas.microsoft.com/office/drawing/2014/main" val="1386506061"/>
                    </a:ext>
                  </a:extLst>
                </a:gridCol>
                <a:gridCol w="821519">
                  <a:extLst>
                    <a:ext uri="{9D8B030D-6E8A-4147-A177-3AD203B41FA5}">
                      <a16:colId xmlns:a16="http://schemas.microsoft.com/office/drawing/2014/main" val="3186942691"/>
                    </a:ext>
                  </a:extLst>
                </a:gridCol>
                <a:gridCol w="570739">
                  <a:extLst>
                    <a:ext uri="{9D8B030D-6E8A-4147-A177-3AD203B41FA5}">
                      <a16:colId xmlns:a16="http://schemas.microsoft.com/office/drawing/2014/main" val="2796304896"/>
                    </a:ext>
                  </a:extLst>
                </a:gridCol>
                <a:gridCol w="466968">
                  <a:extLst>
                    <a:ext uri="{9D8B030D-6E8A-4147-A177-3AD203B41FA5}">
                      <a16:colId xmlns:a16="http://schemas.microsoft.com/office/drawing/2014/main" val="3600879537"/>
                    </a:ext>
                  </a:extLst>
                </a:gridCol>
                <a:gridCol w="415083">
                  <a:extLst>
                    <a:ext uri="{9D8B030D-6E8A-4147-A177-3AD203B41FA5}">
                      <a16:colId xmlns:a16="http://schemas.microsoft.com/office/drawing/2014/main" val="1678597236"/>
                    </a:ext>
                  </a:extLst>
                </a:gridCol>
                <a:gridCol w="466968">
                  <a:extLst>
                    <a:ext uri="{9D8B030D-6E8A-4147-A177-3AD203B41FA5}">
                      <a16:colId xmlns:a16="http://schemas.microsoft.com/office/drawing/2014/main" val="3213056626"/>
                    </a:ext>
                  </a:extLst>
                </a:gridCol>
              </a:tblGrid>
              <a:tr h="216113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Preparation: training and APB changeover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Working</a:t>
                      </a: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P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weeks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Non-working weeks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470437"/>
                  </a:ext>
                </a:extLst>
              </a:tr>
              <a:tr h="172891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Two teams working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Catch-up time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18747"/>
                  </a:ext>
                </a:extLst>
              </a:tr>
            </a:tbl>
          </a:graphicData>
        </a:graphic>
      </p:graphicFrame>
      <p:cxnSp>
        <p:nvCxnSpPr>
          <p:cNvPr id="17" name="7 Conector recto">
            <a:extLst>
              <a:ext uri="{FF2B5EF4-FFF2-40B4-BE49-F238E27FC236}">
                <a16:creationId xmlns:a16="http://schemas.microsoft.com/office/drawing/2014/main" id="{A59AF601-3274-47D1-A25D-585CFA962396}"/>
              </a:ext>
            </a:extLst>
          </p:cNvPr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6EADA97-6565-41FF-A80B-CF23894A3F09}"/>
              </a:ext>
            </a:extLst>
          </p:cNvPr>
          <p:cNvSpPr txBox="1"/>
          <p:nvPr/>
        </p:nvSpPr>
        <p:spPr>
          <a:xfrm>
            <a:off x="1763688" y="364409"/>
            <a:ext cx="5832648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3"/>
            </a:pPr>
            <a:r>
              <a:rPr lang="es-PE" sz="2800" b="1" dirty="0"/>
              <a:t>DRAFT PLAN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475BCC15-D588-4697-81A5-AB7ABB2646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006379"/>
              </p:ext>
            </p:extLst>
          </p:nvPr>
        </p:nvGraphicFramePr>
        <p:xfrm>
          <a:off x="410846" y="2190873"/>
          <a:ext cx="8229606" cy="848370"/>
        </p:xfrm>
        <a:graphic>
          <a:graphicData uri="http://schemas.openxmlformats.org/drawingml/2006/table">
            <a:tbl>
              <a:tblPr/>
              <a:tblGrid>
                <a:gridCol w="127467">
                  <a:extLst>
                    <a:ext uri="{9D8B030D-6E8A-4147-A177-3AD203B41FA5}">
                      <a16:colId xmlns:a16="http://schemas.microsoft.com/office/drawing/2014/main" val="4029634787"/>
                    </a:ext>
                  </a:extLst>
                </a:gridCol>
                <a:gridCol w="1043637">
                  <a:extLst>
                    <a:ext uri="{9D8B030D-6E8A-4147-A177-3AD203B41FA5}">
                      <a16:colId xmlns:a16="http://schemas.microsoft.com/office/drawing/2014/main" val="2454465231"/>
                    </a:ext>
                  </a:extLst>
                </a:gridCol>
                <a:gridCol w="400327">
                  <a:extLst>
                    <a:ext uri="{9D8B030D-6E8A-4147-A177-3AD203B41FA5}">
                      <a16:colId xmlns:a16="http://schemas.microsoft.com/office/drawing/2014/main" val="2879837021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2250632108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2705777938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3625767192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2622898822"/>
                    </a:ext>
                  </a:extLst>
                </a:gridCol>
                <a:gridCol w="125476">
                  <a:extLst>
                    <a:ext uri="{9D8B030D-6E8A-4147-A177-3AD203B41FA5}">
                      <a16:colId xmlns:a16="http://schemas.microsoft.com/office/drawing/2014/main" val="2910372447"/>
                    </a:ext>
                  </a:extLst>
                </a:gridCol>
                <a:gridCol w="125476">
                  <a:extLst>
                    <a:ext uri="{9D8B030D-6E8A-4147-A177-3AD203B41FA5}">
                      <a16:colId xmlns:a16="http://schemas.microsoft.com/office/drawing/2014/main" val="2947260649"/>
                    </a:ext>
                  </a:extLst>
                </a:gridCol>
                <a:gridCol w="185226">
                  <a:extLst>
                    <a:ext uri="{9D8B030D-6E8A-4147-A177-3AD203B41FA5}">
                      <a16:colId xmlns:a16="http://schemas.microsoft.com/office/drawing/2014/main" val="2514721602"/>
                    </a:ext>
                  </a:extLst>
                </a:gridCol>
                <a:gridCol w="185226">
                  <a:extLst>
                    <a:ext uri="{9D8B030D-6E8A-4147-A177-3AD203B41FA5}">
                      <a16:colId xmlns:a16="http://schemas.microsoft.com/office/drawing/2014/main" val="2020519444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2606065225"/>
                    </a:ext>
                  </a:extLst>
                </a:gridCol>
                <a:gridCol w="203151">
                  <a:extLst>
                    <a:ext uri="{9D8B030D-6E8A-4147-A177-3AD203B41FA5}">
                      <a16:colId xmlns:a16="http://schemas.microsoft.com/office/drawing/2014/main" val="100710328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672116131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1988654821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974438839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3984042449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3523108180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4078586990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1217807760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231570187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475951822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3965544882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1540612366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2740635258"/>
                    </a:ext>
                  </a:extLst>
                </a:gridCol>
                <a:gridCol w="125476">
                  <a:extLst>
                    <a:ext uri="{9D8B030D-6E8A-4147-A177-3AD203B41FA5}">
                      <a16:colId xmlns:a16="http://schemas.microsoft.com/office/drawing/2014/main" val="1870577692"/>
                    </a:ext>
                  </a:extLst>
                </a:gridCol>
                <a:gridCol w="197176">
                  <a:extLst>
                    <a:ext uri="{9D8B030D-6E8A-4147-A177-3AD203B41FA5}">
                      <a16:colId xmlns:a16="http://schemas.microsoft.com/office/drawing/2014/main" val="1476507787"/>
                    </a:ext>
                  </a:extLst>
                </a:gridCol>
                <a:gridCol w="374435">
                  <a:extLst>
                    <a:ext uri="{9D8B030D-6E8A-4147-A177-3AD203B41FA5}">
                      <a16:colId xmlns:a16="http://schemas.microsoft.com/office/drawing/2014/main" val="2084845334"/>
                    </a:ext>
                  </a:extLst>
                </a:gridCol>
                <a:gridCol w="398335">
                  <a:extLst>
                    <a:ext uri="{9D8B030D-6E8A-4147-A177-3AD203B41FA5}">
                      <a16:colId xmlns:a16="http://schemas.microsoft.com/office/drawing/2014/main" val="1599312219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303556816"/>
                    </a:ext>
                  </a:extLst>
                </a:gridCol>
                <a:gridCol w="286801">
                  <a:extLst>
                    <a:ext uri="{9D8B030D-6E8A-4147-A177-3AD203B41FA5}">
                      <a16:colId xmlns:a16="http://schemas.microsoft.com/office/drawing/2014/main" val="3583956107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769618758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3498162840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570594537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4177346573"/>
                    </a:ext>
                  </a:extLst>
                </a:gridCol>
              </a:tblGrid>
              <a:tr h="11938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TIPO DE MUNICIÓN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FEBRERO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MARZO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ABRIL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REST.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103879"/>
                  </a:ext>
                </a:extLst>
              </a:tr>
              <a:tr h="11938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BAPLO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EFOPI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7480306"/>
                  </a:ext>
                </a:extLst>
              </a:tr>
              <a:tr h="11938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807135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RBK-250 ZAB 2,5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88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82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82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215124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RBK-250-275 AO-1SCH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72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77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426523"/>
                  </a:ext>
                </a:extLst>
              </a:tr>
            </a:tbl>
          </a:graphicData>
        </a:graphic>
      </p:graphicFrame>
      <p:sp>
        <p:nvSpPr>
          <p:cNvPr id="6" name="Título 2">
            <a:extLst>
              <a:ext uri="{FF2B5EF4-FFF2-40B4-BE49-F238E27FC236}">
                <a16:creationId xmlns:a16="http://schemas.microsoft.com/office/drawing/2014/main" id="{272D59B2-DF01-432F-9DE3-5F5470AA8F35}"/>
              </a:ext>
            </a:extLst>
          </p:cNvPr>
          <p:cNvSpPr txBox="1">
            <a:spLocks/>
          </p:cNvSpPr>
          <p:nvPr/>
        </p:nvSpPr>
        <p:spPr>
          <a:xfrm>
            <a:off x="457200" y="1484784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DRAFT PLAN </a:t>
            </a:r>
            <a:r>
              <a:rPr lang="es-PE" sz="1800" b="1" u="sng" dirty="0"/>
              <a:t>FINAL DISPOSITION FOR CLUSTER MUNITIONS </a:t>
            </a:r>
            <a:r>
              <a:rPr lang="es-PE" sz="18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2024 </a:t>
            </a:r>
            <a:endParaRPr lang="es-PE" u="sng" dirty="0"/>
          </a:p>
        </p:txBody>
      </p:sp>
      <p:pic>
        <p:nvPicPr>
          <p:cNvPr id="8" name="Picture 32" descr="FAP1">
            <a:extLst>
              <a:ext uri="{FF2B5EF4-FFF2-40B4-BE49-F238E27FC236}">
                <a16:creationId xmlns:a16="http://schemas.microsoft.com/office/drawing/2014/main" id="{D1B105B7-EA51-4A5C-8980-077DA2FEC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54972" y="72051"/>
            <a:ext cx="894935" cy="8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Ratifican el “Acuerdo Básico entre el Gobierno del Perú y el Programa  Mundial de Alimentos de las Naciones Unidas sobre Asistencia del Programa  Mundial de Alimentos” | Sociedad Nacional de Industrias">
            <a:extLst>
              <a:ext uri="{FF2B5EF4-FFF2-40B4-BE49-F238E27FC236}">
                <a16:creationId xmlns:a16="http://schemas.microsoft.com/office/drawing/2014/main" id="{3A179EA9-5113-4CFE-9D21-2601FD409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9" r="81856" b="39288"/>
          <a:stretch/>
        </p:blipFill>
        <p:spPr bwMode="auto">
          <a:xfrm>
            <a:off x="94093" y="61161"/>
            <a:ext cx="919584" cy="8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648B71-6435-4600-8450-A42F127AC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3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26"/>
    </mc:Choice>
    <mc:Fallback xmlns="">
      <p:transition spd="slow" advTm="17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D0F1C7C-4141-4B0C-847E-A08A4E71ED32}"/>
              </a:ext>
            </a:extLst>
          </p:cNvPr>
          <p:cNvSpPr txBox="1"/>
          <p:nvPr/>
        </p:nvSpPr>
        <p:spPr>
          <a:xfrm>
            <a:off x="1763688" y="364409"/>
            <a:ext cx="5832648" cy="1096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es-PE" sz="2800" b="1" dirty="0"/>
              <a:t>MEASURES TAKEN</a:t>
            </a:r>
          </a:p>
          <a:p>
            <a:pPr marL="514350" lvl="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</a:pPr>
            <a:endParaRPr lang="es-PE" sz="2800" b="1" dirty="0"/>
          </a:p>
        </p:txBody>
      </p:sp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6000E7CC-562F-4F12-8266-4C79C6240960}"/>
              </a:ext>
            </a:extLst>
          </p:cNvPr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F4899E6-372D-4855-BBA6-F79D3C90CF9C}"/>
              </a:ext>
            </a:extLst>
          </p:cNvPr>
          <p:cNvSpPr txBox="1"/>
          <p:nvPr/>
        </p:nvSpPr>
        <p:spPr>
          <a:xfrm>
            <a:off x="395536" y="1313276"/>
            <a:ext cx="83529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b="1" dirty="0">
                <a:latin typeface="Arial" panose="020B0604020202020204" pitchFamily="34" charset="0"/>
                <a:cs typeface="Arial" panose="020B0604020202020204" pitchFamily="34" charset="0"/>
              </a:rPr>
              <a:t>IMPROVEMENT OF DIRECTIVA MINDEF 005-2019: STREAMLINE PROCESSING AND COMPLIANCE WITH FINAL DISPOSAL PROCESSES</a:t>
            </a:r>
          </a:p>
          <a:p>
            <a:endParaRPr lang="es-P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b="1" dirty="0">
                <a:latin typeface="Arial" panose="020B0604020202020204" pitchFamily="34" charset="0"/>
                <a:cs typeface="Arial" panose="020B0604020202020204" pitchFamily="34" charset="0"/>
              </a:rPr>
              <a:t>APPROXIMATE COST: US$  300,000.00 FOR LOGISTICS AND PAYMENT OF MILITARY SERVICE COMMISSIONS </a:t>
            </a:r>
          </a:p>
          <a:p>
            <a:endParaRPr lang="es-P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PE" b="1" dirty="0">
                <a:latin typeface="Arial" panose="020B0604020202020204" pitchFamily="34" charset="0"/>
                <a:cs typeface="Arial" panose="020B0604020202020204" pitchFamily="34" charset="0"/>
              </a:rPr>
              <a:t>INVESTMENT PERUVIAN GOVERNMENT FAP: 	US$  160,000.00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s-P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PE" b="1" dirty="0">
                <a:latin typeface="Arial" panose="020B0604020202020204" pitchFamily="34" charset="0"/>
                <a:cs typeface="Arial" panose="020B0604020202020204" pitchFamily="34" charset="0"/>
              </a:rPr>
              <a:t>INVESTMENTS NPA: 				US$  140,000.00</a:t>
            </a:r>
          </a:p>
        </p:txBody>
      </p:sp>
      <p:pic>
        <p:nvPicPr>
          <p:cNvPr id="2" name="Picture 32" descr="FAP1">
            <a:extLst>
              <a:ext uri="{FF2B5EF4-FFF2-40B4-BE49-F238E27FC236}">
                <a16:creationId xmlns:a16="http://schemas.microsoft.com/office/drawing/2014/main" id="{53BDEC62-4698-4AF4-A36E-3B7FDB752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54972" y="72051"/>
            <a:ext cx="894935" cy="8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Ratifican el “Acuerdo Básico entre el Gobierno del Perú y el Programa  Mundial de Alimentos de las Naciones Unidas sobre Asistencia del Programa  Mundial de Alimentos” | Sociedad Nacional de Industrias">
            <a:extLst>
              <a:ext uri="{FF2B5EF4-FFF2-40B4-BE49-F238E27FC236}">
                <a16:creationId xmlns:a16="http://schemas.microsoft.com/office/drawing/2014/main" id="{B8B20D80-0153-464B-B78F-926DCDAAE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9" r="81856" b="39288"/>
          <a:stretch/>
        </p:blipFill>
        <p:spPr bwMode="auto">
          <a:xfrm>
            <a:off x="94093" y="61161"/>
            <a:ext cx="919584" cy="8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2B5E78-2B55-47BF-B6E8-9E8B78D66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8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84"/>
    </mc:Choice>
    <mc:Fallback xmlns="">
      <p:transition spd="slow" advTm="46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D0F1C7C-4141-4B0C-847E-A08A4E71ED32}"/>
              </a:ext>
            </a:extLst>
          </p:cNvPr>
          <p:cNvSpPr txBox="1"/>
          <p:nvPr/>
        </p:nvSpPr>
        <p:spPr>
          <a:xfrm>
            <a:off x="1763688" y="364409"/>
            <a:ext cx="5832648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s-PE" sz="2800" b="1" dirty="0"/>
              <a:t>CHALLENGES</a:t>
            </a:r>
          </a:p>
        </p:txBody>
      </p:sp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6000E7CC-562F-4F12-8266-4C79C6240960}"/>
              </a:ext>
            </a:extLst>
          </p:cNvPr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4ED69A15-BD34-47A5-BD3E-A75CCE5E5987}"/>
              </a:ext>
            </a:extLst>
          </p:cNvPr>
          <p:cNvSpPr txBox="1"/>
          <p:nvPr/>
        </p:nvSpPr>
        <p:spPr>
          <a:xfrm>
            <a:off x="827584" y="1604526"/>
            <a:ext cx="7848872" cy="3946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1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CONTINUATION OF THE COVID 19 PANDEMIC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PE" sz="18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FLOODS IN THE FIRST MONTHS DUE TO THE NIÑO PHENOMENON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PE" sz="18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 WORKPLACE CHANGE OF MILITARY HAVE ALREADY BEEN TAKEN INTO ACCOUNT AND SOLVED FOR 2021 YEAR</a:t>
            </a:r>
            <a:r>
              <a:rPr lang="es-PE" sz="1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PE" sz="18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 SERVICE COMMISSION AND MATERIAL ACQUISITION PAYMENTS HAVE ALREADY BEEN MADE FOR THE YEAR 2021 AND PLANNED FOR THE FOLLOWING 2022 TO 2024.</a:t>
            </a:r>
            <a:r>
              <a:rPr lang="es-PE" sz="1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32" descr="FAP1">
            <a:extLst>
              <a:ext uri="{FF2B5EF4-FFF2-40B4-BE49-F238E27FC236}">
                <a16:creationId xmlns:a16="http://schemas.microsoft.com/office/drawing/2014/main" id="{14FA302A-A7A5-4B81-AAFB-C9318FBFB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54972" y="72051"/>
            <a:ext cx="894935" cy="8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Ratifican el “Acuerdo Básico entre el Gobierno del Perú y el Programa  Mundial de Alimentos de las Naciones Unidas sobre Asistencia del Programa  Mundial de Alimentos” | Sociedad Nacional de Industrias">
            <a:extLst>
              <a:ext uri="{FF2B5EF4-FFF2-40B4-BE49-F238E27FC236}">
                <a16:creationId xmlns:a16="http://schemas.microsoft.com/office/drawing/2014/main" id="{0E60813B-7872-4BF5-8C23-2A7CEFB37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9" r="81856" b="39288"/>
          <a:stretch/>
        </p:blipFill>
        <p:spPr bwMode="auto">
          <a:xfrm>
            <a:off x="94093" y="61161"/>
            <a:ext cx="919584" cy="8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2D982A9-06BD-4B79-AFD4-62458E7EB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61"/>
    </mc:Choice>
    <mc:Fallback xmlns="">
      <p:transition spd="slow" advTm="31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D0F1C7C-4141-4B0C-847E-A08A4E71ED32}"/>
              </a:ext>
            </a:extLst>
          </p:cNvPr>
          <p:cNvSpPr txBox="1"/>
          <p:nvPr/>
        </p:nvSpPr>
        <p:spPr>
          <a:xfrm>
            <a:off x="1151620" y="243938"/>
            <a:ext cx="72008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6"/>
            </a:pPr>
            <a:r>
              <a:rPr lang="es-PE" sz="2800" b="1" dirty="0"/>
              <a:t>WHY THE EXTENSION IS REQUESTED</a:t>
            </a:r>
          </a:p>
        </p:txBody>
      </p:sp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6000E7CC-562F-4F12-8266-4C79C6240960}"/>
              </a:ext>
            </a:extLst>
          </p:cNvPr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4ED69A15-BD34-47A5-BD3E-A75CCE5E5987}"/>
              </a:ext>
            </a:extLst>
          </p:cNvPr>
          <p:cNvSpPr txBox="1"/>
          <p:nvPr/>
        </p:nvSpPr>
        <p:spPr>
          <a:xfrm>
            <a:off x="899592" y="1340768"/>
            <a:ext cx="7848872" cy="5602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2000" b="1" dirty="0">
                <a:latin typeface="Arial" panose="020B0604020202020204" pitchFamily="34" charset="0"/>
              </a:rPr>
              <a:t>THE WORK PLAN FOR 37 MONTHS IS IN PLACE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PE" sz="2000" b="1" dirty="0">
              <a:latin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2000" b="1" dirty="0">
                <a:latin typeface="Arial" panose="020B0604020202020204" pitchFamily="34" charset="0"/>
              </a:rPr>
              <a:t>FINANCING IS AVAILABLE.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PE" sz="2000" b="1" dirty="0">
              <a:latin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2000" b="1" dirty="0">
                <a:latin typeface="Arial" panose="020B0604020202020204" pitchFamily="34" charset="0"/>
              </a:rPr>
              <a:t>IT HAS SUPPORT OF ONG NPA (NORWEGIAN PEOPLE´S AIDS)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PE" sz="2000" b="1" dirty="0">
              <a:latin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2000" b="1" dirty="0">
                <a:latin typeface="Arial" panose="020B0604020202020204" pitchFamily="34" charset="0"/>
                <a:ea typeface="Arial" panose="020B0604020202020204" pitchFamily="34" charset="0"/>
              </a:rPr>
              <a:t>WORK HAS CONTINUED ON PREVIOUS ACTIONS DESPITE THE COVID 19 PANDEMIC</a:t>
            </a:r>
            <a:endParaRPr lang="es-PE" sz="1600" b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PE" sz="2000" b="1" dirty="0">
              <a:latin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2000" b="1" dirty="0">
                <a:latin typeface="Arial" panose="020B0604020202020204" pitchFamily="34" charset="0"/>
              </a:rPr>
              <a:t>IT IS A COMMITMENT ASSUMED BY THE PERUVIAN STATE SINCE THE BEGINNING OF THE CCM (CLUSTER MUNITIONS CONVENTION)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PE" sz="2000" b="1" dirty="0">
              <a:latin typeface="Arial" panose="020B0604020202020204" pitchFamily="34" charset="0"/>
            </a:endParaRPr>
          </a:p>
        </p:txBody>
      </p:sp>
      <p:pic>
        <p:nvPicPr>
          <p:cNvPr id="2" name="Picture 32" descr="FAP1">
            <a:extLst>
              <a:ext uri="{FF2B5EF4-FFF2-40B4-BE49-F238E27FC236}">
                <a16:creationId xmlns:a16="http://schemas.microsoft.com/office/drawing/2014/main" id="{9C91C3D0-6AFE-41A6-8241-3BB0AA672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54972" y="72051"/>
            <a:ext cx="894935" cy="8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Ratifican el “Acuerdo Básico entre el Gobierno del Perú y el Programa  Mundial de Alimentos de las Naciones Unidas sobre Asistencia del Programa  Mundial de Alimentos” | Sociedad Nacional de Industrias">
            <a:extLst>
              <a:ext uri="{FF2B5EF4-FFF2-40B4-BE49-F238E27FC236}">
                <a16:creationId xmlns:a16="http://schemas.microsoft.com/office/drawing/2014/main" id="{5DE5CC85-D9C2-4E0A-A4F1-472E761FD0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9" r="81856" b="39288"/>
          <a:stretch/>
        </p:blipFill>
        <p:spPr bwMode="auto">
          <a:xfrm>
            <a:off x="94093" y="61161"/>
            <a:ext cx="919584" cy="8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952B43F-8973-4135-A70E-85261F358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4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98"/>
    </mc:Choice>
    <mc:Fallback xmlns="">
      <p:transition spd="slow" advTm="44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9419" y="2171078"/>
            <a:ext cx="8245162" cy="1610316"/>
          </a:xfrm>
        </p:spPr>
        <p:txBody>
          <a:bodyPr>
            <a:noAutofit/>
          </a:bodyPr>
          <a:lstStyle/>
          <a:p>
            <a:pPr algn="ctr"/>
            <a:r>
              <a:rPr lang="es-PE" sz="3200" b="1" dirty="0"/>
              <a:t>Perú</a:t>
            </a:r>
            <a:br>
              <a:rPr lang="es-PE" sz="3200" dirty="0"/>
            </a:br>
            <a:r>
              <a:rPr lang="en-US" sz="3200" b="1" dirty="0"/>
              <a:t>CONVENTION ON CLUSTER MUNITIONS </a:t>
            </a:r>
            <a:br>
              <a:rPr lang="en-US" sz="3200" b="1" dirty="0"/>
            </a:br>
            <a:r>
              <a:rPr lang="en-US" sz="3200" b="1" dirty="0"/>
              <a:t>ARTICLE 3 EXTENSION REQUEST SUBMITTED  </a:t>
            </a:r>
            <a:br>
              <a:rPr lang="en-US" sz="3200" b="1" dirty="0"/>
            </a:br>
            <a:r>
              <a:rPr lang="en-US" sz="3200" b="1" dirty="0"/>
              <a:t>BY THE REPUBLIC OF PERÚ</a:t>
            </a:r>
            <a:br>
              <a:rPr lang="es-PE" sz="3200" b="1" dirty="0"/>
            </a:br>
            <a:endParaRPr lang="es-PE" sz="3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E83939-30A6-4955-88A8-320D68B64861}"/>
              </a:ext>
            </a:extLst>
          </p:cNvPr>
          <p:cNvSpPr txBox="1"/>
          <p:nvPr/>
        </p:nvSpPr>
        <p:spPr>
          <a:xfrm>
            <a:off x="5580112" y="6300027"/>
            <a:ext cx="3469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/>
              <a:t>LT COL FAP JHON BONIFAZ ARISTA</a:t>
            </a:r>
          </a:p>
        </p:txBody>
      </p:sp>
      <p:pic>
        <p:nvPicPr>
          <p:cNvPr id="6" name="Picture 32" descr="FAP1">
            <a:extLst>
              <a:ext uri="{FF2B5EF4-FFF2-40B4-BE49-F238E27FC236}">
                <a16:creationId xmlns:a16="http://schemas.microsoft.com/office/drawing/2014/main" id="{78071B68-5FB4-434C-AD6B-6EC068F36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714898" y="72050"/>
            <a:ext cx="1335010" cy="132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Ratifican el “Acuerdo Básico entre el Gobierno del Perú y el Programa  Mundial de Alimentos de las Naciones Unidas sobre Asistencia del Programa  Mundial de Alimentos” | Sociedad Nacional de Industrias">
            <a:extLst>
              <a:ext uri="{FF2B5EF4-FFF2-40B4-BE49-F238E27FC236}">
                <a16:creationId xmlns:a16="http://schemas.microsoft.com/office/drawing/2014/main" id="{F90296DC-86A1-463C-BDFA-21FD169BB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44" r="81856" b="39288"/>
          <a:stretch/>
        </p:blipFill>
        <p:spPr bwMode="auto">
          <a:xfrm>
            <a:off x="243503" y="72050"/>
            <a:ext cx="1371780" cy="146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45B7C6-B86D-48F3-A375-5F6381E51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0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7"/>
    </mc:Choice>
    <mc:Fallback xmlns="">
      <p:transition spd="slow" advTm="8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WordArt 8"/>
          <p:cNvSpPr>
            <a:spLocks noChangeArrowheads="1" noChangeShapeType="1" noTextEdit="1"/>
          </p:cNvSpPr>
          <p:nvPr/>
        </p:nvSpPr>
        <p:spPr bwMode="auto">
          <a:xfrm>
            <a:off x="2411760" y="2961409"/>
            <a:ext cx="3672211" cy="93518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350" b="1" kern="10" spc="540" dirty="0"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GRACIAS</a:t>
            </a:r>
          </a:p>
        </p:txBody>
      </p:sp>
      <p:pic>
        <p:nvPicPr>
          <p:cNvPr id="89093" name="Picture 534" descr="per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59028"/>
            <a:ext cx="1981021" cy="175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2" descr="FAP1">
            <a:extLst>
              <a:ext uri="{FF2B5EF4-FFF2-40B4-BE49-F238E27FC236}">
                <a16:creationId xmlns:a16="http://schemas.microsoft.com/office/drawing/2014/main" id="{459116B6-8245-4A2F-B042-E750DE7F3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54972" y="72051"/>
            <a:ext cx="894935" cy="8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Ratifican el “Acuerdo Básico entre el Gobierno del Perú y el Programa  Mundial de Alimentos de las Naciones Unidas sobre Asistencia del Programa  Mundial de Alimentos” | Sociedad Nacional de Industrias">
            <a:extLst>
              <a:ext uri="{FF2B5EF4-FFF2-40B4-BE49-F238E27FC236}">
                <a16:creationId xmlns:a16="http://schemas.microsoft.com/office/drawing/2014/main" id="{17BBA04A-A145-45DA-8981-0BE704980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9" r="81856" b="39288"/>
          <a:stretch/>
        </p:blipFill>
        <p:spPr bwMode="auto">
          <a:xfrm>
            <a:off x="94093" y="61161"/>
            <a:ext cx="919584" cy="8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08581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1043608" y="260648"/>
            <a:ext cx="1872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000" b="1" dirty="0"/>
              <a:t>SUMARY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AAAC3BF-8235-434A-9754-B43A2992E7C2}"/>
              </a:ext>
            </a:extLst>
          </p:cNvPr>
          <p:cNvSpPr txBox="1"/>
          <p:nvPr/>
        </p:nvSpPr>
        <p:spPr>
          <a:xfrm>
            <a:off x="539552" y="1556792"/>
            <a:ext cx="7992888" cy="295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PE" sz="2400" b="1" dirty="0"/>
              <a:t>BACKGROUND</a:t>
            </a: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PE" sz="2400" b="1" dirty="0"/>
              <a:t>ACHIEVEMENTS</a:t>
            </a: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PE" sz="2400" b="1" dirty="0"/>
              <a:t>DRAFT PLAN </a:t>
            </a: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PE" sz="2400" b="1" dirty="0"/>
              <a:t>MEASURES TAKEN</a:t>
            </a: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PE" sz="2400" b="1" dirty="0"/>
              <a:t>CHALLENGES</a:t>
            </a: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PE" sz="2400" b="1" dirty="0"/>
              <a:t>WHY THE EXTENSION IS REQUESTED</a:t>
            </a:r>
          </a:p>
        </p:txBody>
      </p:sp>
      <p:pic>
        <p:nvPicPr>
          <p:cNvPr id="3" name="Picture 32" descr="FAP1">
            <a:extLst>
              <a:ext uri="{FF2B5EF4-FFF2-40B4-BE49-F238E27FC236}">
                <a16:creationId xmlns:a16="http://schemas.microsoft.com/office/drawing/2014/main" id="{6885CA1A-C997-4C4E-AF03-590BD0886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54972" y="72050"/>
            <a:ext cx="894935" cy="8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Ratifican el “Acuerdo Básico entre el Gobierno del Perú y el Programa  Mundial de Alimentos de las Naciones Unidas sobre Asistencia del Programa  Mundial de Alimentos” | Sociedad Nacional de Industrias">
            <a:extLst>
              <a:ext uri="{FF2B5EF4-FFF2-40B4-BE49-F238E27FC236}">
                <a16:creationId xmlns:a16="http://schemas.microsoft.com/office/drawing/2014/main" id="{168CA5C0-F439-4FCA-8A0F-69F4176DF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44" r="81856" b="39288"/>
          <a:stretch/>
        </p:blipFill>
        <p:spPr bwMode="auto">
          <a:xfrm>
            <a:off x="94093" y="72050"/>
            <a:ext cx="919584" cy="98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6DF71FA-9BBF-4EE2-8F5E-B5A226385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2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55"/>
    </mc:Choice>
    <mc:Fallback xmlns="">
      <p:transition spd="slow" advTm="20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12 Rectángulo"/>
          <p:cNvSpPr/>
          <p:nvPr/>
        </p:nvSpPr>
        <p:spPr>
          <a:xfrm>
            <a:off x="251520" y="1196752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600" b="1" dirty="0"/>
              <a:t>676  CLUSTER MUNITIONS REPORTED AT THE ENTRY INTO FORCE OF THE CCM </a:t>
            </a:r>
            <a:endParaRPr lang="es-PE" sz="1600" dirty="0"/>
          </a:p>
        </p:txBody>
      </p:sp>
      <p:sp>
        <p:nvSpPr>
          <p:cNvPr id="5" name="Rectángulo 4"/>
          <p:cNvSpPr/>
          <p:nvPr/>
        </p:nvSpPr>
        <p:spPr>
          <a:xfrm>
            <a:off x="353712" y="3100333"/>
            <a:ext cx="8660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600" b="1" dirty="0"/>
              <a:t>1331 CLUSTER MUNITIONS REPORTED AFTER THE ENTRY INTO FORCE OF THE CCM 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9A170B3-D197-40DD-A3F5-D04EB4145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266389"/>
              </p:ext>
            </p:extLst>
          </p:nvPr>
        </p:nvGraphicFramePr>
        <p:xfrm>
          <a:off x="1979712" y="1628800"/>
          <a:ext cx="5219700" cy="1189990"/>
        </p:xfrm>
        <a:graphic>
          <a:graphicData uri="http://schemas.openxmlformats.org/drawingml/2006/table">
            <a:tbl>
              <a:tblPr bandRow="1"/>
              <a:tblGrid>
                <a:gridCol w="3187700">
                  <a:extLst>
                    <a:ext uri="{9D8B030D-6E8A-4147-A177-3AD203B41FA5}">
                      <a16:colId xmlns:a16="http://schemas.microsoft.com/office/drawing/2014/main" val="1806458495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583064171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2857359407"/>
                    </a:ext>
                  </a:extLst>
                </a:gridCol>
              </a:tblGrid>
              <a:tr h="437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NOMENCLATURA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REPORTADAS</a:t>
                      </a:r>
                      <a:br>
                        <a:rPr lang="es-P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</a:br>
                      <a:r>
                        <a:rPr lang="es-P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CONVENCIÓN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CANT. SUB MUN.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77046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RBK 500 AO-2,5 RT  (60 SUB. MUN. C/U)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           198 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   11,880 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128743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RBK 250-275 AO-1SCH  (150 SUB. MUN. C/U)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            388 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   58,200 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8824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BME 330 SNA  (180 SUB. MUN. C/U)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              90 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   16,200 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76581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TOTAL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            676 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   86,280 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01621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BF216BC-6527-45F6-95D2-66214F795B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002892"/>
              </p:ext>
            </p:extLst>
          </p:nvPr>
        </p:nvGraphicFramePr>
        <p:xfrm>
          <a:off x="1979712" y="3438887"/>
          <a:ext cx="5219700" cy="1358265"/>
        </p:xfrm>
        <a:graphic>
          <a:graphicData uri="http://schemas.openxmlformats.org/drawingml/2006/table">
            <a:tbl>
              <a:tblPr bandRow="1"/>
              <a:tblGrid>
                <a:gridCol w="3187700">
                  <a:extLst>
                    <a:ext uri="{9D8B030D-6E8A-4147-A177-3AD203B41FA5}">
                      <a16:colId xmlns:a16="http://schemas.microsoft.com/office/drawing/2014/main" val="1193324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3388991534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1215467859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NOMENCLATURA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REPORTADAS</a:t>
                      </a:r>
                      <a:br>
                        <a:rPr lang="es-P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</a:br>
                      <a:r>
                        <a:rPr lang="es-P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CONVENCIÓN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CANT. SUB MUN.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48561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RBK 250 PTAP-2,5M  (42 SUB. MUN. C/U)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             657 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    27,594 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930705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RBK 250 ZAB-2,5  (48 SUB. MUN. C/U)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             621 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    29,808 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72893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BME 330 AP  (28 SUB. MUN. C/U)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               53 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      1,484 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443226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Bombetas A/C de 6 Kg. S.A. lote 1990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      8,445 </a:t>
                      </a:r>
                      <a:endParaRPr lang="es-PE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602498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TOTAL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          1,331 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    58,886 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2461470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84E1A3E5-D9C3-48EE-9514-3F6F3C0B9DE0}"/>
              </a:ext>
            </a:extLst>
          </p:cNvPr>
          <p:cNvSpPr txBox="1"/>
          <p:nvPr/>
        </p:nvSpPr>
        <p:spPr>
          <a:xfrm>
            <a:off x="1796169" y="5271591"/>
            <a:ext cx="5586786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PE" b="1" dirty="0"/>
              <a:t>TOTAL CLUSTER MUNITIONS       		      2007</a:t>
            </a:r>
          </a:p>
          <a:p>
            <a:r>
              <a:rPr lang="es-PE" b="1" dirty="0"/>
              <a:t>TOTAL SUB EXPLOSIVE AMMUNITIONS		145,166</a:t>
            </a:r>
          </a:p>
          <a:p>
            <a:r>
              <a:rPr lang="es-PE" b="1" dirty="0">
                <a:solidFill>
                  <a:srgbClr val="FF0000"/>
                </a:solidFill>
              </a:rPr>
              <a:t>BOMBETAS A/C de 6 Kg. S.A.		                      8,445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4185EC-0456-445A-89DF-A122EDC962E7}"/>
              </a:ext>
            </a:extLst>
          </p:cNvPr>
          <p:cNvSpPr txBox="1"/>
          <p:nvPr/>
        </p:nvSpPr>
        <p:spPr>
          <a:xfrm>
            <a:off x="1331640" y="30854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PE" sz="2800" b="1" dirty="0"/>
              <a:t>BACKGROUND</a:t>
            </a:r>
          </a:p>
        </p:txBody>
      </p:sp>
      <p:pic>
        <p:nvPicPr>
          <p:cNvPr id="6" name="Picture 32" descr="FAP1">
            <a:extLst>
              <a:ext uri="{FF2B5EF4-FFF2-40B4-BE49-F238E27FC236}">
                <a16:creationId xmlns:a16="http://schemas.microsoft.com/office/drawing/2014/main" id="{3E2C6BF9-001E-4F27-86D4-F7F9DE157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54972" y="72051"/>
            <a:ext cx="894935" cy="8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Ratifican el “Acuerdo Básico entre el Gobierno del Perú y el Programa  Mundial de Alimentos de las Naciones Unidas sobre Asistencia del Programa  Mundial de Alimentos” | Sociedad Nacional de Industrias">
            <a:extLst>
              <a:ext uri="{FF2B5EF4-FFF2-40B4-BE49-F238E27FC236}">
                <a16:creationId xmlns:a16="http://schemas.microsoft.com/office/drawing/2014/main" id="{926B1F88-DED6-4C6E-8EF0-E9F4496DA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9" r="81856" b="39288"/>
          <a:stretch/>
        </p:blipFill>
        <p:spPr bwMode="auto">
          <a:xfrm>
            <a:off x="94093" y="61161"/>
            <a:ext cx="919584" cy="8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1E33BF6-EA6C-4F94-BDE7-5244F3DD0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3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57"/>
    </mc:Choice>
    <mc:Fallback xmlns="">
      <p:transition spd="slow" advTm="40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ángulo 44">
            <a:extLst>
              <a:ext uri="{FF2B5EF4-FFF2-40B4-BE49-F238E27FC236}">
                <a16:creationId xmlns:a16="http://schemas.microsoft.com/office/drawing/2014/main" id="{06209ED3-BE5D-47DB-84DA-075DF8D2B568}"/>
              </a:ext>
            </a:extLst>
          </p:cNvPr>
          <p:cNvSpPr/>
          <p:nvPr/>
        </p:nvSpPr>
        <p:spPr>
          <a:xfrm>
            <a:off x="0" y="0"/>
            <a:ext cx="9144000" cy="1124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8ECADD6-EFB1-44FC-8E91-5A16AE430B63}"/>
              </a:ext>
            </a:extLst>
          </p:cNvPr>
          <p:cNvSpPr/>
          <p:nvPr/>
        </p:nvSpPr>
        <p:spPr>
          <a:xfrm>
            <a:off x="0" y="3357000"/>
            <a:ext cx="9144000" cy="144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80839047-42FC-41B3-81BD-7CCB2D424D27}"/>
              </a:ext>
            </a:extLst>
          </p:cNvPr>
          <p:cNvSpPr/>
          <p:nvPr/>
        </p:nvSpPr>
        <p:spPr>
          <a:xfrm>
            <a:off x="191959" y="3079495"/>
            <a:ext cx="705822" cy="705822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  <a:effectLst>
            <a:outerShdw blurRad="101600" sx="98000" sy="98000" algn="ctr" rotWithShape="0">
              <a:srgbClr val="FFC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dirty="0">
                <a:solidFill>
                  <a:schemeClr val="tx1"/>
                </a:solidFill>
              </a:rPr>
              <a:t>2013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5DCE7F1-B291-45BF-8482-35B85F46B63D}"/>
              </a:ext>
            </a:extLst>
          </p:cNvPr>
          <p:cNvCxnSpPr>
            <a:cxnSpLocks/>
          </p:cNvCxnSpPr>
          <p:nvPr/>
        </p:nvCxnSpPr>
        <p:spPr>
          <a:xfrm>
            <a:off x="539730" y="2708920"/>
            <a:ext cx="0" cy="274137"/>
          </a:xfrm>
          <a:prstGeom prst="line">
            <a:avLst/>
          </a:prstGeom>
          <a:ln>
            <a:solidFill>
              <a:srgbClr val="FFC000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96BDF1DB-33C9-41FF-8571-A3B5ED1A1EF8}"/>
              </a:ext>
            </a:extLst>
          </p:cNvPr>
          <p:cNvSpPr txBox="1"/>
          <p:nvPr/>
        </p:nvSpPr>
        <p:spPr>
          <a:xfrm>
            <a:off x="598578" y="1124744"/>
            <a:ext cx="2976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CMC PERÚ MILESTONES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FF73E41-F8E0-4EFB-9A95-6B506F5C49EC}"/>
              </a:ext>
            </a:extLst>
          </p:cNvPr>
          <p:cNvSpPr txBox="1"/>
          <p:nvPr/>
        </p:nvSpPr>
        <p:spPr>
          <a:xfrm>
            <a:off x="94093" y="1484784"/>
            <a:ext cx="4441557" cy="1183914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80000"/>
              </a:lnSpc>
              <a:spcBef>
                <a:spcPts val="400"/>
              </a:spcBef>
              <a:buClr>
                <a:schemeClr val="lt2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b="0" i="0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Peru core group (Austria, Ireland, Mexico, Norway, New Zealand, Holy See) </a:t>
            </a:r>
          </a:p>
          <a:p>
            <a:pPr marL="171450" indent="-171450" algn="just">
              <a:lnSpc>
                <a:spcPct val="80000"/>
              </a:lnSpc>
              <a:spcBef>
                <a:spcPts val="400"/>
              </a:spcBef>
              <a:buClr>
                <a:schemeClr val="lt2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b="0" i="0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108 States parties and 13 signatories</a:t>
            </a:r>
          </a:p>
          <a:p>
            <a:pPr marL="171450" indent="-171450" algn="just">
              <a:lnSpc>
                <a:spcPct val="80000"/>
              </a:lnSpc>
              <a:spcBef>
                <a:spcPts val="400"/>
              </a:spcBef>
              <a:buClr>
                <a:schemeClr val="lt2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b="0" i="0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Signature 03/12/2008 Oslo (Norway)</a:t>
            </a:r>
          </a:p>
          <a:p>
            <a:pPr marL="171450" indent="-171450" algn="just">
              <a:lnSpc>
                <a:spcPct val="80000"/>
              </a:lnSpc>
              <a:spcBef>
                <a:spcPts val="400"/>
              </a:spcBef>
              <a:buClr>
                <a:schemeClr val="lt2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b="0" i="0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Ratified 26-09-2012 </a:t>
            </a:r>
          </a:p>
          <a:p>
            <a:pPr marL="171450" indent="-171450" algn="just">
              <a:lnSpc>
                <a:spcPct val="80000"/>
              </a:lnSpc>
              <a:spcBef>
                <a:spcPts val="400"/>
              </a:spcBef>
              <a:buClr>
                <a:schemeClr val="lt2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b="0" i="0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Enters into Force 01/03/2013</a:t>
            </a:r>
            <a:endParaRPr lang="es-PE" sz="1200" b="1" u="sng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4E2BE37-DEFD-44A6-9DCD-B2D8B32A4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727" y="1193735"/>
            <a:ext cx="2091259" cy="1479353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F2FB67AE-C6FC-4729-B580-F43BBA8B26E2}"/>
              </a:ext>
            </a:extLst>
          </p:cNvPr>
          <p:cNvSpPr txBox="1"/>
          <p:nvPr/>
        </p:nvSpPr>
        <p:spPr>
          <a:xfrm>
            <a:off x="191959" y="4221088"/>
            <a:ext cx="2998125" cy="535531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80000"/>
              </a:lnSpc>
              <a:spcBef>
                <a:spcPts val="400"/>
              </a:spcBef>
              <a:buClr>
                <a:schemeClr val="lt2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/>
                <a:latin typeface="Segoe UI Web (West European)"/>
              </a:rPr>
              <a:t>07/03/14, Confirmed Norwegian cooperation with Norwegian </a:t>
            </a:r>
            <a:r>
              <a:rPr lang="en-US" sz="1200" dirty="0" err="1">
                <a:solidFill>
                  <a:schemeClr val="bg1"/>
                </a:solidFill>
                <a:effectLst/>
                <a:latin typeface="Segoe UI Web (West European)"/>
              </a:rPr>
              <a:t>Peoples's</a:t>
            </a:r>
            <a:r>
              <a:rPr lang="en-US" sz="1200" dirty="0">
                <a:solidFill>
                  <a:schemeClr val="bg1"/>
                </a:solidFill>
                <a:effectLst/>
                <a:latin typeface="Segoe UI Web (West European)"/>
              </a:rPr>
              <a:t> Aid (NPA)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8A39747-B2A6-4C27-BC94-AC07E7CCCF94}"/>
              </a:ext>
            </a:extLst>
          </p:cNvPr>
          <p:cNvSpPr txBox="1"/>
          <p:nvPr/>
        </p:nvSpPr>
        <p:spPr>
          <a:xfrm>
            <a:off x="191956" y="4797152"/>
            <a:ext cx="2998124" cy="646331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 algn="just">
              <a:buClr>
                <a:schemeClr val="lt2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ffectLst/>
                <a:latin typeface="Segoe UI Web (West European)"/>
              </a:rPr>
              <a:t>21/09/14 NPA initiates Project Verification and Viability, proposed 8 stages</a:t>
            </a:r>
            <a:endParaRPr lang="es-PE" sz="1200" b="0" i="0" u="non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75030FF3-6998-49B3-BAB8-C73DA685D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735" y="5795496"/>
            <a:ext cx="1246665" cy="834556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E50E7B6A-D5C9-4E5A-8AF9-4929025745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6719" y="5759172"/>
            <a:ext cx="1247702" cy="834556"/>
          </a:xfrm>
          <a:prstGeom prst="rect">
            <a:avLst/>
          </a:prstGeom>
        </p:spPr>
      </p:pic>
      <p:cxnSp>
        <p:nvCxnSpPr>
          <p:cNvPr id="44" name="7 Conector recto">
            <a:extLst>
              <a:ext uri="{FF2B5EF4-FFF2-40B4-BE49-F238E27FC236}">
                <a16:creationId xmlns:a16="http://schemas.microsoft.com/office/drawing/2014/main" id="{DFE42411-D66D-4376-8CA1-932F86EBC234}"/>
              </a:ext>
            </a:extLst>
          </p:cNvPr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A8B7F28-E395-40F4-ADC6-C9984212B34B}"/>
              </a:ext>
            </a:extLst>
          </p:cNvPr>
          <p:cNvSpPr txBox="1"/>
          <p:nvPr/>
        </p:nvSpPr>
        <p:spPr>
          <a:xfrm>
            <a:off x="1279068" y="259500"/>
            <a:ext cx="45720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PE" sz="2800" b="1" dirty="0"/>
              <a:t>BACKGROUND</a:t>
            </a:r>
          </a:p>
        </p:txBody>
      </p:sp>
      <p:pic>
        <p:nvPicPr>
          <p:cNvPr id="4" name="Picture 32" descr="FAP1">
            <a:extLst>
              <a:ext uri="{FF2B5EF4-FFF2-40B4-BE49-F238E27FC236}">
                <a16:creationId xmlns:a16="http://schemas.microsoft.com/office/drawing/2014/main" id="{6C082E67-9A22-4CBC-AF5B-5F4D8B2AE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54972" y="72051"/>
            <a:ext cx="894935" cy="8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Ratifican el “Acuerdo Básico entre el Gobierno del Perú y el Programa  Mundial de Alimentos de las Naciones Unidas sobre Asistencia del Programa  Mundial de Alimentos” | Sociedad Nacional de Industrias">
            <a:extLst>
              <a:ext uri="{FF2B5EF4-FFF2-40B4-BE49-F238E27FC236}">
                <a16:creationId xmlns:a16="http://schemas.microsoft.com/office/drawing/2014/main" id="{557BBDDF-A992-48D9-9624-5144B635F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9" r="81856" b="39288"/>
          <a:stretch/>
        </p:blipFill>
        <p:spPr bwMode="auto">
          <a:xfrm>
            <a:off x="94093" y="61161"/>
            <a:ext cx="919584" cy="8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71A8F3F4-5ABC-4AFA-93B4-5FB943D9DD5E}"/>
              </a:ext>
            </a:extLst>
          </p:cNvPr>
          <p:cNvCxnSpPr>
            <a:cxnSpLocks/>
          </p:cNvCxnSpPr>
          <p:nvPr/>
        </p:nvCxnSpPr>
        <p:spPr>
          <a:xfrm flipV="1">
            <a:off x="4991510" y="3789040"/>
            <a:ext cx="0" cy="650608"/>
          </a:xfrm>
          <a:prstGeom prst="line">
            <a:avLst/>
          </a:prstGeom>
          <a:ln>
            <a:solidFill>
              <a:srgbClr val="FFC000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F5564858-55C1-41A1-9FBF-88A188FBBC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9189" y="5505330"/>
            <a:ext cx="1052435" cy="112472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504E73E-3A11-47A5-A10E-F497A33EAB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648" y="5759172"/>
            <a:ext cx="1486334" cy="836063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95E7E862-ED22-4A16-936C-439559196787}"/>
              </a:ext>
            </a:extLst>
          </p:cNvPr>
          <p:cNvSpPr txBox="1"/>
          <p:nvPr/>
        </p:nvSpPr>
        <p:spPr>
          <a:xfrm>
            <a:off x="3537673" y="4386488"/>
            <a:ext cx="1372899" cy="461665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R&amp;D, </a:t>
            </a:r>
            <a:r>
              <a:rPr lang="es-PE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Planning</a:t>
            </a:r>
            <a:r>
              <a:rPr lang="es-PE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&amp; </a:t>
            </a:r>
            <a:r>
              <a:rPr lang="es-PE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Prep</a:t>
            </a:r>
            <a:r>
              <a:rPr lang="es-PE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in </a:t>
            </a:r>
            <a:r>
              <a:rPr lang="es-PE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Detail</a:t>
            </a:r>
            <a:endParaRPr lang="es-PE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B7C14C8-1B6D-4C41-8984-C0D86ABEE07B}"/>
              </a:ext>
            </a:extLst>
          </p:cNvPr>
          <p:cNvSpPr txBox="1"/>
          <p:nvPr/>
        </p:nvSpPr>
        <p:spPr>
          <a:xfrm>
            <a:off x="5058571" y="4206081"/>
            <a:ext cx="1247702" cy="646331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Testing</a:t>
            </a:r>
            <a:r>
              <a:rPr lang="es-PE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s-PE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Configuratión</a:t>
            </a:r>
            <a:r>
              <a:rPr lang="es-PE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&amp; </a:t>
            </a:r>
            <a:r>
              <a:rPr lang="es-PE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Logistics</a:t>
            </a:r>
            <a:r>
              <a:rPr lang="es-PE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endParaRPr lang="es-PE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C5623671-75F0-4AFB-916D-74BFCE9C887F}"/>
              </a:ext>
            </a:extLst>
          </p:cNvPr>
          <p:cNvSpPr/>
          <p:nvPr/>
        </p:nvSpPr>
        <p:spPr>
          <a:xfrm>
            <a:off x="1560111" y="3079116"/>
            <a:ext cx="705822" cy="705822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  <a:effectLst>
            <a:outerShdw blurRad="101600" sx="98000" sy="98000" algn="ctr" rotWithShape="0">
              <a:srgbClr val="FFC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dirty="0">
                <a:solidFill>
                  <a:schemeClr val="tx1"/>
                </a:solidFill>
              </a:rPr>
              <a:t>2014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E16B9422-2BBB-4E20-9DD7-625443634A4A}"/>
              </a:ext>
            </a:extLst>
          </p:cNvPr>
          <p:cNvCxnSpPr>
            <a:cxnSpLocks/>
          </p:cNvCxnSpPr>
          <p:nvPr/>
        </p:nvCxnSpPr>
        <p:spPr>
          <a:xfrm flipV="1">
            <a:off x="1907704" y="3916372"/>
            <a:ext cx="0" cy="274206"/>
          </a:xfrm>
          <a:prstGeom prst="line">
            <a:avLst/>
          </a:prstGeom>
          <a:ln>
            <a:solidFill>
              <a:srgbClr val="FFC000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ipse 40">
            <a:extLst>
              <a:ext uri="{FF2B5EF4-FFF2-40B4-BE49-F238E27FC236}">
                <a16:creationId xmlns:a16="http://schemas.microsoft.com/office/drawing/2014/main" id="{E761B611-1EF4-4851-8063-80757F3A4AE3}"/>
              </a:ext>
            </a:extLst>
          </p:cNvPr>
          <p:cNvSpPr/>
          <p:nvPr/>
        </p:nvSpPr>
        <p:spPr>
          <a:xfrm>
            <a:off x="3144287" y="3066048"/>
            <a:ext cx="705822" cy="705822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  <a:effectLst>
            <a:outerShdw blurRad="101600" sx="98000" sy="98000" algn="ctr" rotWithShape="0">
              <a:srgbClr val="FFC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dirty="0">
                <a:solidFill>
                  <a:schemeClr val="tx1"/>
                </a:solidFill>
              </a:rPr>
              <a:t>2015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E857E2F-8D8F-47DD-A578-0D8A148003BB}"/>
              </a:ext>
            </a:extLst>
          </p:cNvPr>
          <p:cNvSpPr/>
          <p:nvPr/>
        </p:nvSpPr>
        <p:spPr>
          <a:xfrm>
            <a:off x="4638599" y="3084461"/>
            <a:ext cx="705822" cy="705822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  <a:effectLst>
            <a:outerShdw blurRad="101600" sx="98000" sy="98000" algn="ctr" rotWithShape="0">
              <a:srgbClr val="FFC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dirty="0">
                <a:solidFill>
                  <a:schemeClr val="tx1"/>
                </a:solidFill>
              </a:rPr>
              <a:t>2016</a:t>
            </a:r>
          </a:p>
        </p:txBody>
      </p: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E6F1D310-2929-497B-B96D-1DFBD069D8E8}"/>
              </a:ext>
            </a:extLst>
          </p:cNvPr>
          <p:cNvCxnSpPr>
            <a:cxnSpLocks/>
          </p:cNvCxnSpPr>
          <p:nvPr/>
        </p:nvCxnSpPr>
        <p:spPr>
          <a:xfrm flipV="1">
            <a:off x="3481279" y="3884412"/>
            <a:ext cx="0" cy="650608"/>
          </a:xfrm>
          <a:prstGeom prst="line">
            <a:avLst/>
          </a:prstGeom>
          <a:ln>
            <a:solidFill>
              <a:srgbClr val="FFC000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n 48">
            <a:extLst>
              <a:ext uri="{FF2B5EF4-FFF2-40B4-BE49-F238E27FC236}">
                <a16:creationId xmlns:a16="http://schemas.microsoft.com/office/drawing/2014/main" id="{47A6A1F0-B6C2-4CC1-84BF-F13C06D78F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1312" y="5749751"/>
            <a:ext cx="1186503" cy="843977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90ABAB68-8C69-4E4E-A0B6-C358850688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65356" y="4186004"/>
            <a:ext cx="1247702" cy="323116"/>
          </a:xfrm>
          <a:prstGeom prst="rect">
            <a:avLst/>
          </a:prstGeom>
        </p:spPr>
      </p:pic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30BB18AC-A669-40FB-A7AF-EF6EAC1E0F9D}"/>
              </a:ext>
            </a:extLst>
          </p:cNvPr>
          <p:cNvCxnSpPr>
            <a:cxnSpLocks/>
          </p:cNvCxnSpPr>
          <p:nvPr/>
        </p:nvCxnSpPr>
        <p:spPr>
          <a:xfrm flipV="1">
            <a:off x="6379329" y="3858512"/>
            <a:ext cx="0" cy="650608"/>
          </a:xfrm>
          <a:prstGeom prst="line">
            <a:avLst/>
          </a:prstGeom>
          <a:ln>
            <a:solidFill>
              <a:srgbClr val="FFC000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ipse 52">
            <a:extLst>
              <a:ext uri="{FF2B5EF4-FFF2-40B4-BE49-F238E27FC236}">
                <a16:creationId xmlns:a16="http://schemas.microsoft.com/office/drawing/2014/main" id="{AA80936B-CF76-4136-986B-99A17ECCCC11}"/>
              </a:ext>
            </a:extLst>
          </p:cNvPr>
          <p:cNvSpPr/>
          <p:nvPr/>
        </p:nvSpPr>
        <p:spPr>
          <a:xfrm>
            <a:off x="6026418" y="3066942"/>
            <a:ext cx="705822" cy="705822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  <a:effectLst>
            <a:outerShdw blurRad="101600" sx="98000" sy="98000" algn="ctr" rotWithShape="0">
              <a:srgbClr val="FFC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dirty="0">
                <a:solidFill>
                  <a:schemeClr val="tx1"/>
                </a:solidFill>
              </a:rPr>
              <a:t>2018</a:t>
            </a:r>
          </a:p>
        </p:txBody>
      </p: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EBB9B099-00C6-4C26-AA7E-1D31DA0B38FA}"/>
              </a:ext>
            </a:extLst>
          </p:cNvPr>
          <p:cNvCxnSpPr>
            <a:cxnSpLocks/>
          </p:cNvCxnSpPr>
          <p:nvPr/>
        </p:nvCxnSpPr>
        <p:spPr>
          <a:xfrm flipV="1">
            <a:off x="8655065" y="3947377"/>
            <a:ext cx="0" cy="650608"/>
          </a:xfrm>
          <a:prstGeom prst="line">
            <a:avLst/>
          </a:prstGeom>
          <a:ln>
            <a:solidFill>
              <a:srgbClr val="FFC000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ipse 54">
            <a:extLst>
              <a:ext uri="{FF2B5EF4-FFF2-40B4-BE49-F238E27FC236}">
                <a16:creationId xmlns:a16="http://schemas.microsoft.com/office/drawing/2014/main" id="{830DBB08-CFA0-4A52-A47B-427E38553E14}"/>
              </a:ext>
            </a:extLst>
          </p:cNvPr>
          <p:cNvSpPr/>
          <p:nvPr/>
        </p:nvSpPr>
        <p:spPr>
          <a:xfrm>
            <a:off x="8276598" y="3087739"/>
            <a:ext cx="705822" cy="705822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101600" sx="98000" sy="98000" algn="ctr" rotWithShape="0">
              <a:srgbClr val="FFC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dirty="0">
                <a:solidFill>
                  <a:schemeClr val="tx1"/>
                </a:solidFill>
              </a:rPr>
              <a:t>2024</a:t>
            </a:r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2AB02F4C-7B90-46EE-9085-167FAFE1EA4E}"/>
              </a:ext>
            </a:extLst>
          </p:cNvPr>
          <p:cNvSpPr/>
          <p:nvPr/>
        </p:nvSpPr>
        <p:spPr>
          <a:xfrm>
            <a:off x="7236296" y="3079556"/>
            <a:ext cx="705822" cy="705822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101600" sx="98000" sy="98000" algn="ctr" rotWithShape="0">
              <a:srgbClr val="FFC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84E75D47-E240-4D09-9515-2D58D7CDA162}"/>
              </a:ext>
            </a:extLst>
          </p:cNvPr>
          <p:cNvSpPr txBox="1"/>
          <p:nvPr/>
        </p:nvSpPr>
        <p:spPr>
          <a:xfrm>
            <a:off x="6841115" y="4509120"/>
            <a:ext cx="1496183" cy="276999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pPr algn="ctr"/>
            <a:r>
              <a:rPr lang="es-PE" sz="1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Operations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5D7F5A3A-D314-4A08-BBC6-F60EB1AD5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45"/>
            <a:ext cx="65" cy="4001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PE" altLang="es-P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s-PE" altLang="es-P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tangle 3">
            <a:extLst>
              <a:ext uri="{FF2B5EF4-FFF2-40B4-BE49-F238E27FC236}">
                <a16:creationId xmlns:a16="http://schemas.microsoft.com/office/drawing/2014/main" id="{E51566C1-D68F-4BE2-AFC7-75C5E7104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0945"/>
            <a:ext cx="65" cy="4001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PE" altLang="es-P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s-PE" altLang="es-P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4">
            <a:extLst>
              <a:ext uri="{FF2B5EF4-FFF2-40B4-BE49-F238E27FC236}">
                <a16:creationId xmlns:a16="http://schemas.microsoft.com/office/drawing/2014/main" id="{9FD08830-73C5-4B03-B052-25E2A2130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33345"/>
            <a:ext cx="65" cy="4001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PE" altLang="es-P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s-PE" altLang="es-P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89104F7-955B-4C3A-91A2-6B240676C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0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63"/>
    </mc:Choice>
    <mc:Fallback xmlns="">
      <p:transition spd="slow" advTm="69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ángulo 44">
            <a:extLst>
              <a:ext uri="{FF2B5EF4-FFF2-40B4-BE49-F238E27FC236}">
                <a16:creationId xmlns:a16="http://schemas.microsoft.com/office/drawing/2014/main" id="{06209ED3-BE5D-47DB-84DA-075DF8D2B568}"/>
              </a:ext>
            </a:extLst>
          </p:cNvPr>
          <p:cNvSpPr/>
          <p:nvPr/>
        </p:nvSpPr>
        <p:spPr>
          <a:xfrm>
            <a:off x="0" y="0"/>
            <a:ext cx="9144000" cy="1124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8ECADD6-EFB1-44FC-8E91-5A16AE430B63}"/>
              </a:ext>
            </a:extLst>
          </p:cNvPr>
          <p:cNvSpPr/>
          <p:nvPr/>
        </p:nvSpPr>
        <p:spPr>
          <a:xfrm>
            <a:off x="0" y="4132773"/>
            <a:ext cx="9144000" cy="144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75030FF3-6998-49B3-BAB8-C73DA685D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83" y="1853996"/>
            <a:ext cx="1990369" cy="1332415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E50E7B6A-D5C9-4E5A-8AF9-492902574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2402" y="4502719"/>
            <a:ext cx="1988279" cy="1329909"/>
          </a:xfrm>
          <a:prstGeom prst="rect">
            <a:avLst/>
          </a:prstGeom>
        </p:spPr>
      </p:pic>
      <p:cxnSp>
        <p:nvCxnSpPr>
          <p:cNvPr id="44" name="7 Conector recto">
            <a:extLst>
              <a:ext uri="{FF2B5EF4-FFF2-40B4-BE49-F238E27FC236}">
                <a16:creationId xmlns:a16="http://schemas.microsoft.com/office/drawing/2014/main" id="{DFE42411-D66D-4376-8CA1-932F86EBC234}"/>
              </a:ext>
            </a:extLst>
          </p:cNvPr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A8B7F28-E395-40F4-ADC6-C9984212B34B}"/>
              </a:ext>
            </a:extLst>
          </p:cNvPr>
          <p:cNvSpPr txBox="1"/>
          <p:nvPr/>
        </p:nvSpPr>
        <p:spPr>
          <a:xfrm>
            <a:off x="1279068" y="259500"/>
            <a:ext cx="45720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PE" sz="2800" b="1" dirty="0"/>
              <a:t>BACKGROUND</a:t>
            </a:r>
          </a:p>
        </p:txBody>
      </p:sp>
      <p:pic>
        <p:nvPicPr>
          <p:cNvPr id="4" name="Picture 32" descr="FAP1">
            <a:extLst>
              <a:ext uri="{FF2B5EF4-FFF2-40B4-BE49-F238E27FC236}">
                <a16:creationId xmlns:a16="http://schemas.microsoft.com/office/drawing/2014/main" id="{6C082E67-9A22-4CBC-AF5B-5F4D8B2AE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54972" y="72051"/>
            <a:ext cx="894935" cy="8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Ratifican el “Acuerdo Básico entre el Gobierno del Perú y el Programa  Mundial de Alimentos de las Naciones Unidas sobre Asistencia del Programa  Mundial de Alimentos” | Sociedad Nacional de Industrias">
            <a:extLst>
              <a:ext uri="{FF2B5EF4-FFF2-40B4-BE49-F238E27FC236}">
                <a16:creationId xmlns:a16="http://schemas.microsoft.com/office/drawing/2014/main" id="{557BBDDF-A992-48D9-9624-5144B635F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9" r="81856" b="39288"/>
          <a:stretch/>
        </p:blipFill>
        <p:spPr bwMode="auto">
          <a:xfrm>
            <a:off x="94093" y="61161"/>
            <a:ext cx="919584" cy="8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5564858-55C1-41A1-9FBF-88A188FBBC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2592" y="4502719"/>
            <a:ext cx="1292683" cy="172357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C52B3B8-262B-421B-AD96-3E8995C57266}"/>
              </a:ext>
            </a:extLst>
          </p:cNvPr>
          <p:cNvSpPr txBox="1"/>
          <p:nvPr/>
        </p:nvSpPr>
        <p:spPr>
          <a:xfrm>
            <a:off x="2581941" y="3445162"/>
            <a:ext cx="1372899" cy="461665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R&amp;D, </a:t>
            </a:r>
            <a:r>
              <a:rPr lang="es-PE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Planning</a:t>
            </a:r>
            <a:r>
              <a:rPr lang="es-PE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&amp; </a:t>
            </a:r>
            <a:r>
              <a:rPr lang="es-PE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Prep</a:t>
            </a:r>
            <a:r>
              <a:rPr lang="es-PE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in </a:t>
            </a:r>
            <a:r>
              <a:rPr lang="es-PE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Detail</a:t>
            </a:r>
            <a:endParaRPr lang="es-PE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607587A-B5FB-424B-8ABC-2AD326B38B65}"/>
              </a:ext>
            </a:extLst>
          </p:cNvPr>
          <p:cNvSpPr txBox="1"/>
          <p:nvPr/>
        </p:nvSpPr>
        <p:spPr>
          <a:xfrm>
            <a:off x="283883" y="3398619"/>
            <a:ext cx="1978519" cy="461665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Verification</a:t>
            </a:r>
            <a:r>
              <a:rPr lang="es-PE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&amp; </a:t>
            </a:r>
            <a:r>
              <a:rPr lang="es-PE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feasibility</a:t>
            </a:r>
            <a:r>
              <a:rPr lang="es-PE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s-PE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Evaluation</a:t>
            </a:r>
            <a:r>
              <a:rPr lang="es-PE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es-PE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E8EB6BE-A0B5-4882-98A2-751C67389C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054" y="4502719"/>
            <a:ext cx="1292681" cy="172357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1DDEA04-D439-4436-8E79-A7EE35C56B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1438" y="4443107"/>
            <a:ext cx="1800200" cy="13501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504E73E-3A11-47A5-A10E-F497A33EAB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84" y="1831479"/>
            <a:ext cx="1979131" cy="135493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9B1118-985D-433D-9951-2F771542EC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6896" y="1827439"/>
            <a:ext cx="1733238" cy="1341273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4FB5B3B-13CA-433E-A3E5-73A72F0F9419}"/>
              </a:ext>
            </a:extLst>
          </p:cNvPr>
          <p:cNvSpPr txBox="1"/>
          <p:nvPr/>
        </p:nvSpPr>
        <p:spPr>
          <a:xfrm>
            <a:off x="5258054" y="3508776"/>
            <a:ext cx="1979131" cy="461665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Testing</a:t>
            </a:r>
            <a:r>
              <a:rPr lang="es-PE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s-PE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Configuratión</a:t>
            </a:r>
            <a:r>
              <a:rPr lang="es-PE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&amp; </a:t>
            </a:r>
            <a:r>
              <a:rPr lang="es-PE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Logistics</a:t>
            </a:r>
            <a:r>
              <a:rPr lang="es-PE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s-PE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B4A82FE3-3CB4-499D-A66D-322D6B6AC5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90502" y="1845138"/>
            <a:ext cx="1719951" cy="1341273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194453D4-A0F8-4439-8F73-DA8681292C91}"/>
              </a:ext>
            </a:extLst>
          </p:cNvPr>
          <p:cNvSpPr txBox="1"/>
          <p:nvPr/>
        </p:nvSpPr>
        <p:spPr>
          <a:xfrm>
            <a:off x="417027" y="6354438"/>
            <a:ext cx="1496183" cy="276999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r>
              <a:rPr lang="es-PE" dirty="0"/>
              <a:t>Training (22 P) 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F8C3B4C-4453-447F-9C52-0DE3EDA17054}"/>
              </a:ext>
            </a:extLst>
          </p:cNvPr>
          <p:cNvSpPr txBox="1"/>
          <p:nvPr/>
        </p:nvSpPr>
        <p:spPr>
          <a:xfrm>
            <a:off x="4672592" y="6356475"/>
            <a:ext cx="1496183" cy="276999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pPr algn="ctr"/>
            <a:r>
              <a:rPr lang="es-PE" sz="1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Operations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F8ACF2E-766D-4A3C-8B11-068F177A9536}"/>
              </a:ext>
            </a:extLst>
          </p:cNvPr>
          <p:cNvSpPr txBox="1"/>
          <p:nvPr/>
        </p:nvSpPr>
        <p:spPr>
          <a:xfrm>
            <a:off x="598578" y="1242157"/>
            <a:ext cx="378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CMC NPA Y PERÚ CRONOLOGY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4021DF-16EE-410B-9FB9-A955B2A29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2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53"/>
    </mc:Choice>
    <mc:Fallback xmlns="">
      <p:transition spd="slow" advTm="28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12 Rectángulo"/>
          <p:cNvSpPr/>
          <p:nvPr/>
        </p:nvSpPr>
        <p:spPr>
          <a:xfrm>
            <a:off x="251520" y="1196752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600" b="1" dirty="0"/>
              <a:t>SCHEDULE PLAN FINAL DISPOSITION FOR CLUSTER MUNITIONS </a:t>
            </a:r>
          </a:p>
          <a:p>
            <a:pPr algn="ctr"/>
            <a:r>
              <a:rPr lang="es-PE" sz="1600" b="1" dirty="0"/>
              <a:t>FAP - NORWEGIAN PEOPLE´S AID (NPA) </a:t>
            </a:r>
            <a:endParaRPr lang="es-PE" sz="16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4185EC-0456-445A-89DF-A122EDC962E7}"/>
              </a:ext>
            </a:extLst>
          </p:cNvPr>
          <p:cNvSpPr txBox="1"/>
          <p:nvPr/>
        </p:nvSpPr>
        <p:spPr>
          <a:xfrm>
            <a:off x="1331640" y="308549"/>
            <a:ext cx="45720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PE" sz="2800" b="1" dirty="0"/>
              <a:t>BACKGROUND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8A253F7C-8469-43E2-ADF6-2E914603D7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969511"/>
              </p:ext>
            </p:extLst>
          </p:nvPr>
        </p:nvGraphicFramePr>
        <p:xfrm>
          <a:off x="323528" y="2199055"/>
          <a:ext cx="8449319" cy="3086877"/>
        </p:xfrm>
        <a:graphic>
          <a:graphicData uri="http://schemas.openxmlformats.org/drawingml/2006/table">
            <a:tbl>
              <a:tblPr firstRow="1" firstCol="1" bandRow="1"/>
              <a:tblGrid>
                <a:gridCol w="1867513">
                  <a:extLst>
                    <a:ext uri="{9D8B030D-6E8A-4147-A177-3AD203B41FA5}">
                      <a16:colId xmlns:a16="http://schemas.microsoft.com/office/drawing/2014/main" val="68563210"/>
                    </a:ext>
                  </a:extLst>
                </a:gridCol>
                <a:gridCol w="752286">
                  <a:extLst>
                    <a:ext uri="{9D8B030D-6E8A-4147-A177-3AD203B41FA5}">
                      <a16:colId xmlns:a16="http://schemas.microsoft.com/office/drawing/2014/main" val="1406622287"/>
                    </a:ext>
                  </a:extLst>
                </a:gridCol>
                <a:gridCol w="752286">
                  <a:extLst>
                    <a:ext uri="{9D8B030D-6E8A-4147-A177-3AD203B41FA5}">
                      <a16:colId xmlns:a16="http://schemas.microsoft.com/office/drawing/2014/main" val="1886620282"/>
                    </a:ext>
                  </a:extLst>
                </a:gridCol>
                <a:gridCol w="655279">
                  <a:extLst>
                    <a:ext uri="{9D8B030D-6E8A-4147-A177-3AD203B41FA5}">
                      <a16:colId xmlns:a16="http://schemas.microsoft.com/office/drawing/2014/main" val="1257862509"/>
                    </a:ext>
                  </a:extLst>
                </a:gridCol>
                <a:gridCol w="842032">
                  <a:extLst>
                    <a:ext uri="{9D8B030D-6E8A-4147-A177-3AD203B41FA5}">
                      <a16:colId xmlns:a16="http://schemas.microsoft.com/office/drawing/2014/main" val="4073456465"/>
                    </a:ext>
                  </a:extLst>
                </a:gridCol>
                <a:gridCol w="842032">
                  <a:extLst>
                    <a:ext uri="{9D8B030D-6E8A-4147-A177-3AD203B41FA5}">
                      <a16:colId xmlns:a16="http://schemas.microsoft.com/office/drawing/2014/main" val="270130868"/>
                    </a:ext>
                  </a:extLst>
                </a:gridCol>
                <a:gridCol w="577651">
                  <a:extLst>
                    <a:ext uri="{9D8B030D-6E8A-4147-A177-3AD203B41FA5}">
                      <a16:colId xmlns:a16="http://schemas.microsoft.com/office/drawing/2014/main" val="2231378372"/>
                    </a:ext>
                  </a:extLst>
                </a:gridCol>
                <a:gridCol w="623689">
                  <a:extLst>
                    <a:ext uri="{9D8B030D-6E8A-4147-A177-3AD203B41FA5}">
                      <a16:colId xmlns:a16="http://schemas.microsoft.com/office/drawing/2014/main" val="2467449047"/>
                    </a:ext>
                  </a:extLst>
                </a:gridCol>
                <a:gridCol w="715897">
                  <a:extLst>
                    <a:ext uri="{9D8B030D-6E8A-4147-A177-3AD203B41FA5}">
                      <a16:colId xmlns:a16="http://schemas.microsoft.com/office/drawing/2014/main" val="4145683818"/>
                    </a:ext>
                  </a:extLst>
                </a:gridCol>
                <a:gridCol w="820654">
                  <a:extLst>
                    <a:ext uri="{9D8B030D-6E8A-4147-A177-3AD203B41FA5}">
                      <a16:colId xmlns:a16="http://schemas.microsoft.com/office/drawing/2014/main" val="1386136332"/>
                    </a:ext>
                  </a:extLst>
                </a:gridCol>
              </a:tblGrid>
              <a:tr h="246515">
                <a:tc>
                  <a:txBody>
                    <a:bodyPr/>
                    <a:lstStyle/>
                    <a:p>
                      <a:pPr algn="ctr"/>
                      <a:r>
                        <a:rPr lang="es-PE" sz="1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ACTIVITIES</a:t>
                      </a:r>
                      <a:endParaRPr lang="es-P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2014</a:t>
                      </a:r>
                      <a:endParaRPr lang="es-P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2015</a:t>
                      </a:r>
                      <a:endParaRPr lang="es-P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2016</a:t>
                      </a:r>
                      <a:endParaRPr lang="es-P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2017</a:t>
                      </a:r>
                      <a:endParaRPr lang="es-P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2018</a:t>
                      </a:r>
                      <a:endParaRPr lang="es-P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2019</a:t>
                      </a:r>
                      <a:endParaRPr lang="es-P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PE" sz="11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2020</a:t>
                      </a:r>
                      <a:endParaRPr lang="es-P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2021</a:t>
                      </a:r>
                      <a:endParaRPr lang="es-P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651728"/>
                  </a:ext>
                </a:extLst>
              </a:tr>
              <a:tr h="394422">
                <a:tc>
                  <a:txBody>
                    <a:bodyPr/>
                    <a:lstStyle/>
                    <a:p>
                      <a:pPr algn="ctr"/>
                      <a:r>
                        <a:rPr lang="es-PE" sz="12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Verification</a:t>
                      </a:r>
                      <a:r>
                        <a:rPr lang="es-PE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&amp; </a:t>
                      </a:r>
                      <a:r>
                        <a:rPr lang="es-PE" sz="12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feasibility</a:t>
                      </a:r>
                      <a:r>
                        <a:rPr lang="es-PE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(</a:t>
                      </a:r>
                      <a:r>
                        <a:rPr lang="es-PE" sz="12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Evaluation</a:t>
                      </a:r>
                      <a:r>
                        <a:rPr lang="es-PE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)</a:t>
                      </a:r>
                      <a:endParaRPr lang="es-PE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21 – 24 </a:t>
                      </a:r>
                      <a:r>
                        <a:rPr lang="es-PE" sz="8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Sep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 i="1" u="none" strike="noStrike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 i="1" u="none" strike="noStrike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PE" sz="900" b="1" i="1" u="none" strike="noStrike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 i="1" u="none" strike="noStrike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438418"/>
                  </a:ext>
                </a:extLst>
              </a:tr>
              <a:tr h="221862">
                <a:tc>
                  <a:txBody>
                    <a:bodyPr/>
                    <a:lstStyle/>
                    <a:p>
                      <a:pPr algn="ctr"/>
                      <a:r>
                        <a:rPr lang="es-PE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R&amp;D</a:t>
                      </a:r>
                      <a:endParaRPr lang="es-PE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04-08 May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PE" sz="9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2934904"/>
                  </a:ext>
                </a:extLst>
              </a:tr>
              <a:tr h="221862">
                <a:tc>
                  <a:txBody>
                    <a:bodyPr/>
                    <a:lstStyle/>
                    <a:p>
                      <a:pPr algn="ctr"/>
                      <a:r>
                        <a:rPr lang="es-PE" sz="12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Planning</a:t>
                      </a:r>
                      <a:r>
                        <a:rPr lang="es-PE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&amp; </a:t>
                      </a:r>
                      <a:r>
                        <a:rPr lang="es-PE" sz="12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Prep</a:t>
                      </a:r>
                      <a:r>
                        <a:rPr lang="es-PE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in </a:t>
                      </a:r>
                      <a:r>
                        <a:rPr lang="es-PE" sz="12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Detail</a:t>
                      </a:r>
                      <a:r>
                        <a:rPr lang="es-PE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, </a:t>
                      </a:r>
                      <a:endParaRPr lang="es-PE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18-19 </a:t>
                      </a:r>
                      <a:r>
                        <a:rPr lang="es-PE" sz="8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Aug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PE" sz="9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534269"/>
                  </a:ext>
                </a:extLst>
              </a:tr>
              <a:tr h="394422">
                <a:tc>
                  <a:txBody>
                    <a:bodyPr/>
                    <a:lstStyle/>
                    <a:p>
                      <a:pPr algn="ctr"/>
                      <a:r>
                        <a:rPr lang="es-PE" sz="12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Testing</a:t>
                      </a:r>
                      <a:r>
                        <a:rPr lang="es-PE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, </a:t>
                      </a:r>
                      <a:r>
                        <a:rPr lang="es-PE" sz="12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Configuratión</a:t>
                      </a:r>
                      <a:r>
                        <a:rPr lang="es-PE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&amp; </a:t>
                      </a:r>
                      <a:r>
                        <a:rPr lang="es-PE" sz="12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Logistics</a:t>
                      </a:r>
                      <a:r>
                        <a:rPr lang="es-PE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es-PE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09-13 May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PE" sz="9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9131768"/>
                  </a:ext>
                </a:extLst>
              </a:tr>
              <a:tr h="221862">
                <a:tc rowSpan="2">
                  <a:txBody>
                    <a:bodyPr/>
                    <a:lstStyle/>
                    <a:p>
                      <a:pPr algn="ctr"/>
                      <a:r>
                        <a:rPr lang="es-PE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Training (22 P) </a:t>
                      </a:r>
                      <a:endParaRPr lang="es-PE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s-PE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Cancelled</a:t>
                      </a:r>
                      <a:r>
                        <a:rPr lang="es-PE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 </a:t>
                      </a:r>
                      <a:r>
                        <a:rPr lang="es-PE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for</a:t>
                      </a:r>
                      <a:r>
                        <a:rPr lang="es-PE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 “NIÑO FLOODS”</a:t>
                      </a:r>
                      <a:endParaRPr lang="es-PE" sz="12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19-28 </a:t>
                      </a:r>
                      <a:r>
                        <a:rPr lang="es-PE" sz="8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Apr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PE" b="1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s-PE" b="1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574490"/>
                  </a:ext>
                </a:extLst>
              </a:tr>
              <a:tr h="41907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Jun 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PE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Nov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Jan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917901"/>
                  </a:ext>
                </a:extLst>
              </a:tr>
              <a:tr h="394422">
                <a:tc>
                  <a:txBody>
                    <a:bodyPr/>
                    <a:lstStyle/>
                    <a:p>
                      <a:pPr algn="ctr"/>
                      <a:r>
                        <a:rPr lang="es-PE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Operations</a:t>
                      </a:r>
                      <a:endParaRPr lang="es-PE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145 CM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s-PE" sz="8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290 BMBLTS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805 BMBLTS</a:t>
                      </a:r>
                      <a:endParaRPr lang="es-PE" sz="8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PE" sz="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174 CM</a:t>
                      </a:r>
                      <a:endParaRPr lang="es-PE" sz="8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s-PE" sz="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680 BMBLTS</a:t>
                      </a:r>
                      <a:endParaRPr lang="es-PE" sz="8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algn="ctr"/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8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---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s-PE" sz="8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6670 BMBLTS</a:t>
                      </a:r>
                      <a:endParaRPr lang="es-PE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3605598"/>
                  </a:ext>
                </a:extLst>
              </a:tr>
              <a:tr h="221862">
                <a:tc>
                  <a:txBody>
                    <a:bodyPr/>
                    <a:lstStyle/>
                    <a:p>
                      <a:pPr algn="ctr"/>
                      <a:r>
                        <a:rPr lang="es-PE" sz="12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Program</a:t>
                      </a:r>
                      <a:r>
                        <a:rPr lang="es-PE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s-PE" sz="12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closure</a:t>
                      </a:r>
                      <a:endParaRPr lang="es-PE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PE" sz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895045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44EDA2DC-A103-45F0-9A18-3F1BC55BA6EC}"/>
              </a:ext>
            </a:extLst>
          </p:cNvPr>
          <p:cNvSpPr txBox="1"/>
          <p:nvPr/>
        </p:nvSpPr>
        <p:spPr>
          <a:xfrm>
            <a:off x="716489" y="5589240"/>
            <a:ext cx="76390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b="1" dirty="0"/>
              <a:t>2019: </a:t>
            </a:r>
            <a:r>
              <a:rPr lang="en-US" sz="1600" b="1" dirty="0"/>
              <a:t>IMPROVEMENT OF DIRECTIVA MINDEF 005-2019: STREAMLINE PROCESSING AND </a:t>
            </a:r>
          </a:p>
          <a:p>
            <a:r>
              <a:rPr lang="en-US" sz="1600" b="1" dirty="0"/>
              <a:t>COMPLIANCE WITH FINAL DISPOSAL PROCESSES</a:t>
            </a:r>
          </a:p>
          <a:p>
            <a:endParaRPr lang="en-US" sz="1600" b="1" dirty="0"/>
          </a:p>
          <a:p>
            <a:r>
              <a:rPr lang="es-PE" sz="1600" b="1" dirty="0"/>
              <a:t>2020: WORKS PARALIZED BY THE COVID 19 PANDEMIC</a:t>
            </a:r>
          </a:p>
        </p:txBody>
      </p:sp>
      <p:pic>
        <p:nvPicPr>
          <p:cNvPr id="10" name="Picture 32" descr="FAP1">
            <a:extLst>
              <a:ext uri="{FF2B5EF4-FFF2-40B4-BE49-F238E27FC236}">
                <a16:creationId xmlns:a16="http://schemas.microsoft.com/office/drawing/2014/main" id="{054FD2C6-8612-4BAA-B5C3-18F4AAC48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54972" y="72051"/>
            <a:ext cx="894935" cy="8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Ratifican el “Acuerdo Básico entre el Gobierno del Perú y el Programa  Mundial de Alimentos de las Naciones Unidas sobre Asistencia del Programa  Mundial de Alimentos” | Sociedad Nacional de Industrias">
            <a:extLst>
              <a:ext uri="{FF2B5EF4-FFF2-40B4-BE49-F238E27FC236}">
                <a16:creationId xmlns:a16="http://schemas.microsoft.com/office/drawing/2014/main" id="{371B2C06-D24D-4AF8-8D18-D5357455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9" r="81856" b="39288"/>
          <a:stretch/>
        </p:blipFill>
        <p:spPr bwMode="auto">
          <a:xfrm>
            <a:off x="94093" y="61161"/>
            <a:ext cx="919584" cy="8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C16A043-36F3-4588-9967-A35A141BC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4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27"/>
    </mc:Choice>
    <mc:Fallback xmlns="">
      <p:transition spd="slow" advTm="52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12 Rectángulo"/>
          <p:cNvSpPr/>
          <p:nvPr/>
        </p:nvSpPr>
        <p:spPr>
          <a:xfrm>
            <a:off x="287524" y="1365421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600" b="1" dirty="0"/>
              <a:t>AMOUNT AND TYPE OF CLUSTER MUNITIONS AND SUB EXPLOSIVE AMMUNITIONS DESTROYED DURING THE EIGHT YEARS AFTER THE CONVENTION (01-03-2021)</a:t>
            </a:r>
            <a:endParaRPr lang="es-PE" sz="1600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BFE4923-29A2-4E56-9502-2DCA2AE37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307694"/>
              </p:ext>
            </p:extLst>
          </p:nvPr>
        </p:nvGraphicFramePr>
        <p:xfrm>
          <a:off x="579309" y="2190871"/>
          <a:ext cx="8172909" cy="3138299"/>
        </p:xfrm>
        <a:graphic>
          <a:graphicData uri="http://schemas.openxmlformats.org/drawingml/2006/table">
            <a:tbl>
              <a:tblPr bandRow="1"/>
              <a:tblGrid>
                <a:gridCol w="3056587">
                  <a:extLst>
                    <a:ext uri="{9D8B030D-6E8A-4147-A177-3AD203B41FA5}">
                      <a16:colId xmlns:a16="http://schemas.microsoft.com/office/drawing/2014/main" val="101453206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4626411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35468901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997900224"/>
                    </a:ext>
                  </a:extLst>
                </a:gridCol>
                <a:gridCol w="1659938">
                  <a:extLst>
                    <a:ext uri="{9D8B030D-6E8A-4147-A177-3AD203B41FA5}">
                      <a16:colId xmlns:a16="http://schemas.microsoft.com/office/drawing/2014/main" val="1264554065"/>
                    </a:ext>
                  </a:extLst>
                </a:gridCol>
              </a:tblGrid>
              <a:tr h="4994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NOMENCLATURA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AVANCE 2018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AVANCE 2020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PENDIENTES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PENDIENTES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28-02-2021 (CH-SCO)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362456"/>
                  </a:ext>
                </a:extLst>
              </a:tr>
              <a:tr h="39050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RBK 500 AO-2,5 RT  (60 SUB. MUN. C/U)</a:t>
                      </a:r>
                      <a:endParaRPr lang="es-PE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</a:t>
                      </a: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211504"/>
                  </a:ext>
                </a:extLst>
              </a:tr>
              <a:tr h="39050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RBK 250 PTAP-2,5M  (42 SUB. MUN. C/U)</a:t>
                      </a:r>
                      <a:endParaRPr lang="es-PE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96</a:t>
                      </a: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159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091260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RBK 250 ZAB-2,5  (48 SUB. MUN. C/U)</a:t>
                      </a:r>
                      <a:endParaRPr lang="es-PE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44</a:t>
                      </a: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793245"/>
                  </a:ext>
                </a:extLst>
              </a:tr>
              <a:tr h="39050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RBK 250-275 AO-1SCH  (150 SUB. MUN. C/U)</a:t>
                      </a:r>
                      <a:endParaRPr lang="es-PE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</a:t>
                      </a: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676153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BME 330 SNA  (180 SUB. MUN. C/U)</a:t>
                      </a:r>
                      <a:endParaRPr lang="es-PE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</a:t>
                      </a: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567117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BME 330 AR  (28 SUB. MUN. C/U)</a:t>
                      </a:r>
                      <a:endParaRPr lang="es-PE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573448"/>
                  </a:ext>
                </a:extLst>
              </a:tr>
              <a:tr h="30868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BOMBETAS A/C DE 6 KG. S.A. LOTE 1990</a:t>
                      </a:r>
                      <a:endParaRPr lang="es-PE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290</a:t>
                      </a: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6670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7839538"/>
                  </a:ext>
                </a:extLst>
              </a:tr>
              <a:tr h="30868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TOTALES PARCIALES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854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6670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952921"/>
                  </a:ext>
                </a:extLst>
              </a:tr>
              <a:tr h="22332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+mn-cs"/>
                        </a:rPr>
                        <a:t>TOTAL GENERAL</a:t>
                      </a:r>
                      <a:endParaRPr lang="es-PE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435</a:t>
                      </a:r>
                      <a:endParaRPr lang="es-P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2094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8764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1578300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90A50D9D-0B4F-48C5-86F7-F9FD8E72CB62}"/>
              </a:ext>
            </a:extLst>
          </p:cNvPr>
          <p:cNvSpPr txBox="1"/>
          <p:nvPr/>
        </p:nvSpPr>
        <p:spPr>
          <a:xfrm>
            <a:off x="1331640" y="321439"/>
            <a:ext cx="6048672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2"/>
            </a:pPr>
            <a:r>
              <a:rPr lang="es-PE" sz="2800" b="1" dirty="0"/>
              <a:t>ACHIEVEMENTS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2D5F68-D85C-401F-B381-5541DB2FAEAC}"/>
              </a:ext>
            </a:extLst>
          </p:cNvPr>
          <p:cNvSpPr txBox="1"/>
          <p:nvPr/>
        </p:nvSpPr>
        <p:spPr>
          <a:xfrm>
            <a:off x="579309" y="5445224"/>
            <a:ext cx="4789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b="1" dirty="0"/>
              <a:t>2020: WORKS PARALIZED BY THE COVID 19 PANDEMIC</a:t>
            </a:r>
          </a:p>
        </p:txBody>
      </p:sp>
      <p:pic>
        <p:nvPicPr>
          <p:cNvPr id="4" name="Picture 32" descr="FAP1">
            <a:extLst>
              <a:ext uri="{FF2B5EF4-FFF2-40B4-BE49-F238E27FC236}">
                <a16:creationId xmlns:a16="http://schemas.microsoft.com/office/drawing/2014/main" id="{BC14E4A7-69A6-4F63-89D9-44FBB9F6B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54972" y="72051"/>
            <a:ext cx="894935" cy="8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Ratifican el “Acuerdo Básico entre el Gobierno del Perú y el Programa  Mundial de Alimentos de las Naciones Unidas sobre Asistencia del Programa  Mundial de Alimentos” | Sociedad Nacional de Industrias">
            <a:extLst>
              <a:ext uri="{FF2B5EF4-FFF2-40B4-BE49-F238E27FC236}">
                <a16:creationId xmlns:a16="http://schemas.microsoft.com/office/drawing/2014/main" id="{430FF1B0-5F7D-4F15-B54B-350669BAF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9" r="81856" b="39288"/>
          <a:stretch/>
        </p:blipFill>
        <p:spPr bwMode="auto">
          <a:xfrm>
            <a:off x="94093" y="61161"/>
            <a:ext cx="919584" cy="8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7D10395-F523-4DE5-A0DA-511857C15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8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31"/>
    </mc:Choice>
    <mc:Fallback xmlns="">
      <p:transition spd="slow" advTm="46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142A3EE-A6FB-4AA0-9C65-822258AAB1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331311"/>
              </p:ext>
            </p:extLst>
          </p:nvPr>
        </p:nvGraphicFramePr>
        <p:xfrm>
          <a:off x="1049040" y="1772816"/>
          <a:ext cx="7352956" cy="4528248"/>
        </p:xfrm>
        <a:graphic>
          <a:graphicData uri="http://schemas.openxmlformats.org/drawingml/2006/table">
            <a:tbl>
              <a:tblPr bandRow="1"/>
              <a:tblGrid>
                <a:gridCol w="839490">
                  <a:extLst>
                    <a:ext uri="{9D8B030D-6E8A-4147-A177-3AD203B41FA5}">
                      <a16:colId xmlns:a16="http://schemas.microsoft.com/office/drawing/2014/main" val="1079112324"/>
                    </a:ext>
                  </a:extLst>
                </a:gridCol>
                <a:gridCol w="1459334">
                  <a:extLst>
                    <a:ext uri="{9D8B030D-6E8A-4147-A177-3AD203B41FA5}">
                      <a16:colId xmlns:a16="http://schemas.microsoft.com/office/drawing/2014/main" val="1193972808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75481424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99748500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361927719"/>
                    </a:ext>
                  </a:extLst>
                </a:gridCol>
                <a:gridCol w="949676">
                  <a:extLst>
                    <a:ext uri="{9D8B030D-6E8A-4147-A177-3AD203B41FA5}">
                      <a16:colId xmlns:a16="http://schemas.microsoft.com/office/drawing/2014/main" val="2686326808"/>
                    </a:ext>
                  </a:extLst>
                </a:gridCol>
              </a:tblGrid>
              <a:tr h="5674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ETAPA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UNIDAD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NOMENCLATURA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CANT. UNID.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TOTAL UNID.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TOTAL SUB MUN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38386"/>
                  </a:ext>
                </a:extLst>
              </a:tr>
              <a:tr h="167346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1RA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2021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GRUPO AÉREO N°11 (PIURA)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RBK 500 AO-2,5 RT  (60 SUB. MUN. C/U)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45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 427 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20,796 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1238679"/>
                  </a:ext>
                </a:extLst>
              </a:tr>
              <a:tr h="16734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RBK 250 PTAP-2,5M  (42 SUB. MUN. C/U)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84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911545"/>
                  </a:ext>
                </a:extLst>
              </a:tr>
              <a:tr h="16734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RBK 250 ZAB-2,5  (48 SUB. MUN. C/U)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296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955735"/>
                  </a:ext>
                </a:extLst>
              </a:tr>
              <a:tr h="16734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BME 330 SNA  (180 SUB. MUN. C/U)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867171"/>
                  </a:ext>
                </a:extLst>
              </a:tr>
              <a:tr h="167346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2DA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2022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GRUPO AÉREO N°6 (LAMBAYEQUE)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RBK 250 PTAP-2,5M  (42 SUB. MUN. C/U)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21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167 </a:t>
                      </a:r>
                      <a:endParaRPr lang="es-PE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16,486 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0995985"/>
                  </a:ext>
                </a:extLst>
              </a:tr>
              <a:tr h="16734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RBK 250 ZAB-2,5  (48 SUB. MUN. C/U)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16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301014"/>
                  </a:ext>
                </a:extLst>
              </a:tr>
              <a:tr h="16734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RBK 250-275 AO-1SCH  (150 SUB. MUN. C/U)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22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075783"/>
                  </a:ext>
                </a:extLst>
              </a:tr>
              <a:tr h="16734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BME 330 SNA  (180 SUB. MUN. C/U)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56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850922"/>
                  </a:ext>
                </a:extLst>
              </a:tr>
              <a:tr h="16734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BME 330 AP  (28 SUB. MUN. C/U)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52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126794"/>
                  </a:ext>
                </a:extLst>
              </a:tr>
              <a:tr h="25317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Bombas A/C de 6 Kg. S.A. lote 1990 (Sub municiones)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3,000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3,000 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6529827"/>
                  </a:ext>
                </a:extLst>
              </a:tr>
              <a:tr h="167346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3RA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2023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ESCUELA DE FORMACIÓN DE PILOTOS (ICA)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RBK 250 ZAB-2,5  (48 SUB. MUN. C/U)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114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 330 </a:t>
                      </a:r>
                      <a:endParaRPr lang="es-PE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37,872 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8054418"/>
                  </a:ext>
                </a:extLst>
              </a:tr>
              <a:tr h="186807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RBK 250-275 AO-1SCH  (150 SUB. MUN. C/U)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216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302774"/>
                  </a:ext>
                </a:extLst>
              </a:tr>
              <a:tr h="25317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Bombas A/C de 6 Kg. S.A. lote 1990 (Sub municiones)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3,670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3,670 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6176372"/>
                  </a:ext>
                </a:extLst>
              </a:tr>
              <a:tr h="167346">
                <a:tc row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4TA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2023-24</a:t>
                      </a:r>
                      <a:endParaRPr lang="es-P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GRUPO AÉREO N°2 (AREQUIPA)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RBK 250 PTAP-2,5M  (42 SUB. MUN. C/U)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122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282 </a:t>
                      </a:r>
                      <a:endParaRPr lang="es-PE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20,148 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9586589"/>
                  </a:ext>
                </a:extLst>
              </a:tr>
              <a:tr h="16734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RBK 250 ZAB-2,5  (48 SUB. MUN. C/U)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88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724641"/>
                  </a:ext>
                </a:extLst>
              </a:tr>
              <a:tr h="16734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RBK 250-275 AO-1SCH  (150 SUB. MUN. C/U)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72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083114"/>
                  </a:ext>
                </a:extLst>
              </a:tr>
              <a:tr h="16734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GRUPO AÉREO N°4 (AREQUIPA)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RBK 500 AO-2,5 RT  (60 SUB. MUN. C/U)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15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  194 </a:t>
                      </a:r>
                      <a:endParaRPr lang="es-PE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  11,556 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0420943"/>
                  </a:ext>
                </a:extLst>
              </a:tr>
              <a:tr h="16734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RBK 250 PTAP-2,5M  (42 SUB. MUN. C/U)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95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06762"/>
                  </a:ext>
                </a:extLst>
              </a:tr>
              <a:tr h="16734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RBK 250 ZAB-2,5  (48 SUB. MUN. C/U)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62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018209"/>
                  </a:ext>
                </a:extLst>
              </a:tr>
              <a:tr h="16734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RBK 250-275 AO-1SCH  (150 SUB. MUN. C/U)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9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968659"/>
                  </a:ext>
                </a:extLst>
              </a:tr>
              <a:tr h="16734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BME 330 SNA  (180 SUB. MUN. C/U)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13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483793"/>
                  </a:ext>
                </a:extLst>
              </a:tr>
              <a:tr h="2531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0110" marR="4011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0110" marR="4011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TOTAL</a:t>
                      </a:r>
                      <a:endParaRPr lang="es-P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  1,400 </a:t>
                      </a:r>
                      <a:endParaRPr lang="es-PE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113,528</a:t>
                      </a:r>
                      <a:endParaRPr lang="es-P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0110" marR="401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1249116"/>
                  </a:ext>
                </a:extLst>
              </a:tr>
            </a:tbl>
          </a:graphicData>
        </a:graphic>
      </p:graphicFrame>
      <p:sp>
        <p:nvSpPr>
          <p:cNvPr id="5" name="12 Rectángulo">
            <a:extLst>
              <a:ext uri="{FF2B5EF4-FFF2-40B4-BE49-F238E27FC236}">
                <a16:creationId xmlns:a16="http://schemas.microsoft.com/office/drawing/2014/main" id="{8146822C-2E94-4610-9325-9E16C7414E47}"/>
              </a:ext>
            </a:extLst>
          </p:cNvPr>
          <p:cNvSpPr/>
          <p:nvPr/>
        </p:nvSpPr>
        <p:spPr>
          <a:xfrm>
            <a:off x="287524" y="1222461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600" b="1" dirty="0"/>
              <a:t>AMOUNT AND TYPE OF CLUSTER MUNITIONS AND SUB EXPLOSIVE AMMUNITIONS FOR DESTROYING DURING THE EXTENSION (2021 MAR - 2024 APR)</a:t>
            </a:r>
            <a:endParaRPr lang="es-PE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087BF2-ECB5-4ADD-98A8-96E54A376FB0}"/>
              </a:ext>
            </a:extLst>
          </p:cNvPr>
          <p:cNvSpPr txBox="1"/>
          <p:nvPr/>
        </p:nvSpPr>
        <p:spPr>
          <a:xfrm>
            <a:off x="1331640" y="321439"/>
            <a:ext cx="6048672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2"/>
            </a:pPr>
            <a:r>
              <a:rPr lang="es-PE" sz="2800" b="1" dirty="0"/>
              <a:t>ACHIEVEMENTS</a:t>
            </a:r>
          </a:p>
        </p:txBody>
      </p:sp>
      <p:pic>
        <p:nvPicPr>
          <p:cNvPr id="13" name="Picture 32" descr="FAP1">
            <a:extLst>
              <a:ext uri="{FF2B5EF4-FFF2-40B4-BE49-F238E27FC236}">
                <a16:creationId xmlns:a16="http://schemas.microsoft.com/office/drawing/2014/main" id="{8467237F-D2EB-481C-9A52-4D7A46B27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54972" y="72051"/>
            <a:ext cx="894935" cy="8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Ratifican el “Acuerdo Básico entre el Gobierno del Perú y el Programa  Mundial de Alimentos de las Naciones Unidas sobre Asistencia del Programa  Mundial de Alimentos” | Sociedad Nacional de Industrias">
            <a:extLst>
              <a:ext uri="{FF2B5EF4-FFF2-40B4-BE49-F238E27FC236}">
                <a16:creationId xmlns:a16="http://schemas.microsoft.com/office/drawing/2014/main" id="{8AEC6AC6-A436-4B0D-82F0-F20E88DE7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9" r="81856" b="39288"/>
          <a:stretch/>
        </p:blipFill>
        <p:spPr bwMode="auto">
          <a:xfrm>
            <a:off x="94093" y="61161"/>
            <a:ext cx="919584" cy="8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C1A0644-C87F-4C15-AFEA-800C8A6D1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4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82"/>
    </mc:Choice>
    <mc:Fallback xmlns="">
      <p:transition spd="slow" advTm="38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B551C30-40A3-45F8-AE77-BD0A7A542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421919"/>
              </p:ext>
            </p:extLst>
          </p:nvPr>
        </p:nvGraphicFramePr>
        <p:xfrm>
          <a:off x="423180" y="1988840"/>
          <a:ext cx="8229606" cy="591825"/>
        </p:xfrm>
        <a:graphic>
          <a:graphicData uri="http://schemas.openxmlformats.org/drawingml/2006/table">
            <a:tbl>
              <a:tblPr/>
              <a:tblGrid>
                <a:gridCol w="127467">
                  <a:extLst>
                    <a:ext uri="{9D8B030D-6E8A-4147-A177-3AD203B41FA5}">
                      <a16:colId xmlns:a16="http://schemas.microsoft.com/office/drawing/2014/main" val="3113015004"/>
                    </a:ext>
                  </a:extLst>
                </a:gridCol>
                <a:gridCol w="1043637">
                  <a:extLst>
                    <a:ext uri="{9D8B030D-6E8A-4147-A177-3AD203B41FA5}">
                      <a16:colId xmlns:a16="http://schemas.microsoft.com/office/drawing/2014/main" val="623395510"/>
                    </a:ext>
                  </a:extLst>
                </a:gridCol>
                <a:gridCol w="400327">
                  <a:extLst>
                    <a:ext uri="{9D8B030D-6E8A-4147-A177-3AD203B41FA5}">
                      <a16:colId xmlns:a16="http://schemas.microsoft.com/office/drawing/2014/main" val="1474540967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3634580329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148081082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1275200286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586102323"/>
                    </a:ext>
                  </a:extLst>
                </a:gridCol>
                <a:gridCol w="125476">
                  <a:extLst>
                    <a:ext uri="{9D8B030D-6E8A-4147-A177-3AD203B41FA5}">
                      <a16:colId xmlns:a16="http://schemas.microsoft.com/office/drawing/2014/main" val="4077597015"/>
                    </a:ext>
                  </a:extLst>
                </a:gridCol>
                <a:gridCol w="125476">
                  <a:extLst>
                    <a:ext uri="{9D8B030D-6E8A-4147-A177-3AD203B41FA5}">
                      <a16:colId xmlns:a16="http://schemas.microsoft.com/office/drawing/2014/main" val="15807923"/>
                    </a:ext>
                  </a:extLst>
                </a:gridCol>
                <a:gridCol w="185226">
                  <a:extLst>
                    <a:ext uri="{9D8B030D-6E8A-4147-A177-3AD203B41FA5}">
                      <a16:colId xmlns:a16="http://schemas.microsoft.com/office/drawing/2014/main" val="2655020572"/>
                    </a:ext>
                  </a:extLst>
                </a:gridCol>
                <a:gridCol w="185226">
                  <a:extLst>
                    <a:ext uri="{9D8B030D-6E8A-4147-A177-3AD203B41FA5}">
                      <a16:colId xmlns:a16="http://schemas.microsoft.com/office/drawing/2014/main" val="867885911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103697929"/>
                    </a:ext>
                  </a:extLst>
                </a:gridCol>
                <a:gridCol w="203151">
                  <a:extLst>
                    <a:ext uri="{9D8B030D-6E8A-4147-A177-3AD203B41FA5}">
                      <a16:colId xmlns:a16="http://schemas.microsoft.com/office/drawing/2014/main" val="3726802401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4233046357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697363107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3125182968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1419303490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3718351447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1812659416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914665216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2559132491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3820748055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764462518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3642409657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3406154662"/>
                    </a:ext>
                  </a:extLst>
                </a:gridCol>
                <a:gridCol w="125476">
                  <a:extLst>
                    <a:ext uri="{9D8B030D-6E8A-4147-A177-3AD203B41FA5}">
                      <a16:colId xmlns:a16="http://schemas.microsoft.com/office/drawing/2014/main" val="2465568109"/>
                    </a:ext>
                  </a:extLst>
                </a:gridCol>
                <a:gridCol w="197176">
                  <a:extLst>
                    <a:ext uri="{9D8B030D-6E8A-4147-A177-3AD203B41FA5}">
                      <a16:colId xmlns:a16="http://schemas.microsoft.com/office/drawing/2014/main" val="593516486"/>
                    </a:ext>
                  </a:extLst>
                </a:gridCol>
                <a:gridCol w="374435">
                  <a:extLst>
                    <a:ext uri="{9D8B030D-6E8A-4147-A177-3AD203B41FA5}">
                      <a16:colId xmlns:a16="http://schemas.microsoft.com/office/drawing/2014/main" val="3223182088"/>
                    </a:ext>
                  </a:extLst>
                </a:gridCol>
                <a:gridCol w="398335">
                  <a:extLst>
                    <a:ext uri="{9D8B030D-6E8A-4147-A177-3AD203B41FA5}">
                      <a16:colId xmlns:a16="http://schemas.microsoft.com/office/drawing/2014/main" val="9719879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2657008117"/>
                    </a:ext>
                  </a:extLst>
                </a:gridCol>
                <a:gridCol w="286801">
                  <a:extLst>
                    <a:ext uri="{9D8B030D-6E8A-4147-A177-3AD203B41FA5}">
                      <a16:colId xmlns:a16="http://schemas.microsoft.com/office/drawing/2014/main" val="169424008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2778814485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2272428879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2059440891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712355206"/>
                    </a:ext>
                  </a:extLst>
                </a:gridCol>
              </a:tblGrid>
              <a:tr h="11938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TIPO DE MUNICIÓN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FEBRERO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MARZO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REST.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770421"/>
                  </a:ext>
                </a:extLst>
              </a:tr>
              <a:tr h="45492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BAPLO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EFOPI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8811"/>
                  </a:ext>
                </a:extLst>
              </a:tr>
              <a:tr h="11938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04630"/>
                  </a:ext>
                </a:extLst>
              </a:tr>
              <a:tr h="23877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Bombas A/C de 6 Kg. S.A. lote 1990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8,155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740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745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4,485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3,670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1,485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986987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ACC8FD66-1717-459F-927A-207A2D83B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688725"/>
              </p:ext>
            </p:extLst>
          </p:nvPr>
        </p:nvGraphicFramePr>
        <p:xfrm>
          <a:off x="423180" y="2924944"/>
          <a:ext cx="8229606" cy="1579890"/>
        </p:xfrm>
        <a:graphic>
          <a:graphicData uri="http://schemas.openxmlformats.org/drawingml/2006/table">
            <a:tbl>
              <a:tblPr/>
              <a:tblGrid>
                <a:gridCol w="127467">
                  <a:extLst>
                    <a:ext uri="{9D8B030D-6E8A-4147-A177-3AD203B41FA5}">
                      <a16:colId xmlns:a16="http://schemas.microsoft.com/office/drawing/2014/main" val="929829415"/>
                    </a:ext>
                  </a:extLst>
                </a:gridCol>
                <a:gridCol w="1043637">
                  <a:extLst>
                    <a:ext uri="{9D8B030D-6E8A-4147-A177-3AD203B41FA5}">
                      <a16:colId xmlns:a16="http://schemas.microsoft.com/office/drawing/2014/main" val="3378526057"/>
                    </a:ext>
                  </a:extLst>
                </a:gridCol>
                <a:gridCol w="400327">
                  <a:extLst>
                    <a:ext uri="{9D8B030D-6E8A-4147-A177-3AD203B41FA5}">
                      <a16:colId xmlns:a16="http://schemas.microsoft.com/office/drawing/2014/main" val="470499857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1539044528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559743719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2242211471"/>
                    </a:ext>
                  </a:extLst>
                </a:gridCol>
                <a:gridCol w="101576">
                  <a:extLst>
                    <a:ext uri="{9D8B030D-6E8A-4147-A177-3AD203B41FA5}">
                      <a16:colId xmlns:a16="http://schemas.microsoft.com/office/drawing/2014/main" val="1678388196"/>
                    </a:ext>
                  </a:extLst>
                </a:gridCol>
                <a:gridCol w="125476">
                  <a:extLst>
                    <a:ext uri="{9D8B030D-6E8A-4147-A177-3AD203B41FA5}">
                      <a16:colId xmlns:a16="http://schemas.microsoft.com/office/drawing/2014/main" val="2123857475"/>
                    </a:ext>
                  </a:extLst>
                </a:gridCol>
                <a:gridCol w="125476">
                  <a:extLst>
                    <a:ext uri="{9D8B030D-6E8A-4147-A177-3AD203B41FA5}">
                      <a16:colId xmlns:a16="http://schemas.microsoft.com/office/drawing/2014/main" val="2028523011"/>
                    </a:ext>
                  </a:extLst>
                </a:gridCol>
                <a:gridCol w="185226">
                  <a:extLst>
                    <a:ext uri="{9D8B030D-6E8A-4147-A177-3AD203B41FA5}">
                      <a16:colId xmlns:a16="http://schemas.microsoft.com/office/drawing/2014/main" val="299996442"/>
                    </a:ext>
                  </a:extLst>
                </a:gridCol>
                <a:gridCol w="185226">
                  <a:extLst>
                    <a:ext uri="{9D8B030D-6E8A-4147-A177-3AD203B41FA5}">
                      <a16:colId xmlns:a16="http://schemas.microsoft.com/office/drawing/2014/main" val="4225682283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430653788"/>
                    </a:ext>
                  </a:extLst>
                </a:gridCol>
                <a:gridCol w="203151">
                  <a:extLst>
                    <a:ext uri="{9D8B030D-6E8A-4147-A177-3AD203B41FA5}">
                      <a16:colId xmlns:a16="http://schemas.microsoft.com/office/drawing/2014/main" val="3136076554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1913575490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2561470425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2091212753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3044140623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1385105620"/>
                    </a:ext>
                  </a:extLst>
                </a:gridCol>
                <a:gridCol w="161326">
                  <a:extLst>
                    <a:ext uri="{9D8B030D-6E8A-4147-A177-3AD203B41FA5}">
                      <a16:colId xmlns:a16="http://schemas.microsoft.com/office/drawing/2014/main" val="1393044359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1699446585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3530956818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890296900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5178390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1535913198"/>
                    </a:ext>
                  </a:extLst>
                </a:gridCol>
                <a:gridCol w="209126">
                  <a:extLst>
                    <a:ext uri="{9D8B030D-6E8A-4147-A177-3AD203B41FA5}">
                      <a16:colId xmlns:a16="http://schemas.microsoft.com/office/drawing/2014/main" val="4163926918"/>
                    </a:ext>
                  </a:extLst>
                </a:gridCol>
                <a:gridCol w="125476">
                  <a:extLst>
                    <a:ext uri="{9D8B030D-6E8A-4147-A177-3AD203B41FA5}">
                      <a16:colId xmlns:a16="http://schemas.microsoft.com/office/drawing/2014/main" val="2668640970"/>
                    </a:ext>
                  </a:extLst>
                </a:gridCol>
                <a:gridCol w="197176">
                  <a:extLst>
                    <a:ext uri="{9D8B030D-6E8A-4147-A177-3AD203B41FA5}">
                      <a16:colId xmlns:a16="http://schemas.microsoft.com/office/drawing/2014/main" val="1574346891"/>
                    </a:ext>
                  </a:extLst>
                </a:gridCol>
                <a:gridCol w="374435">
                  <a:extLst>
                    <a:ext uri="{9D8B030D-6E8A-4147-A177-3AD203B41FA5}">
                      <a16:colId xmlns:a16="http://schemas.microsoft.com/office/drawing/2014/main" val="3043509179"/>
                    </a:ext>
                  </a:extLst>
                </a:gridCol>
                <a:gridCol w="398335">
                  <a:extLst>
                    <a:ext uri="{9D8B030D-6E8A-4147-A177-3AD203B41FA5}">
                      <a16:colId xmlns:a16="http://schemas.microsoft.com/office/drawing/2014/main" val="1238363238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1503173082"/>
                    </a:ext>
                  </a:extLst>
                </a:gridCol>
                <a:gridCol w="286801">
                  <a:extLst>
                    <a:ext uri="{9D8B030D-6E8A-4147-A177-3AD203B41FA5}">
                      <a16:colId xmlns:a16="http://schemas.microsoft.com/office/drawing/2014/main" val="1567145767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1538617794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1634077061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1224899555"/>
                    </a:ext>
                  </a:extLst>
                </a:gridCol>
                <a:gridCol w="322651">
                  <a:extLst>
                    <a:ext uri="{9D8B030D-6E8A-4147-A177-3AD203B41FA5}">
                      <a16:colId xmlns:a16="http://schemas.microsoft.com/office/drawing/2014/main" val="2348892948"/>
                    </a:ext>
                  </a:extLst>
                </a:gridCol>
              </a:tblGrid>
              <a:tr h="11938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TIPO DE MUNICIÓN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AGOSTO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OCTUBRE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DICIEMBRE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REST.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315436"/>
                  </a:ext>
                </a:extLst>
              </a:tr>
              <a:tr h="11938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BAPLO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EFOPI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132579"/>
                  </a:ext>
                </a:extLst>
              </a:tr>
              <a:tr h="11938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203490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RBK-500 AO 2,5 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192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189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210276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RBK-250 PTAB 2,5M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561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402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75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327319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BME 330 SNA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86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71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624782"/>
                  </a:ext>
                </a:extLst>
              </a:tr>
              <a:tr h="11938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BME 330 AR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53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51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417970"/>
                  </a:ext>
                </a:extLst>
              </a:tr>
              <a:tr h="23877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Bombas A/C de 6 Kg. S.A. lote 1990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3,670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3,670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3,670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695163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8EA3D85D-88C4-4F47-B408-65AACE8D6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923104"/>
              </p:ext>
            </p:extLst>
          </p:nvPr>
        </p:nvGraphicFramePr>
        <p:xfrm>
          <a:off x="423180" y="4984212"/>
          <a:ext cx="8229598" cy="389004"/>
        </p:xfrm>
        <a:graphic>
          <a:graphicData uri="http://schemas.openxmlformats.org/drawingml/2006/table">
            <a:tbl>
              <a:tblPr/>
              <a:tblGrid>
                <a:gridCol w="149891">
                  <a:extLst>
                    <a:ext uri="{9D8B030D-6E8A-4147-A177-3AD203B41FA5}">
                      <a16:colId xmlns:a16="http://schemas.microsoft.com/office/drawing/2014/main" val="3996818752"/>
                    </a:ext>
                  </a:extLst>
                </a:gridCol>
                <a:gridCol w="147009">
                  <a:extLst>
                    <a:ext uri="{9D8B030D-6E8A-4147-A177-3AD203B41FA5}">
                      <a16:colId xmlns:a16="http://schemas.microsoft.com/office/drawing/2014/main" val="3536039192"/>
                    </a:ext>
                  </a:extLst>
                </a:gridCol>
                <a:gridCol w="147009">
                  <a:extLst>
                    <a:ext uri="{9D8B030D-6E8A-4147-A177-3AD203B41FA5}">
                      <a16:colId xmlns:a16="http://schemas.microsoft.com/office/drawing/2014/main" val="699753795"/>
                    </a:ext>
                  </a:extLst>
                </a:gridCol>
                <a:gridCol w="147009">
                  <a:extLst>
                    <a:ext uri="{9D8B030D-6E8A-4147-A177-3AD203B41FA5}">
                      <a16:colId xmlns:a16="http://schemas.microsoft.com/office/drawing/2014/main" val="1794130210"/>
                    </a:ext>
                  </a:extLst>
                </a:gridCol>
                <a:gridCol w="181599">
                  <a:extLst>
                    <a:ext uri="{9D8B030D-6E8A-4147-A177-3AD203B41FA5}">
                      <a16:colId xmlns:a16="http://schemas.microsoft.com/office/drawing/2014/main" val="3905406906"/>
                    </a:ext>
                  </a:extLst>
                </a:gridCol>
                <a:gridCol w="181599">
                  <a:extLst>
                    <a:ext uri="{9D8B030D-6E8A-4147-A177-3AD203B41FA5}">
                      <a16:colId xmlns:a16="http://schemas.microsoft.com/office/drawing/2014/main" val="1768254537"/>
                    </a:ext>
                  </a:extLst>
                </a:gridCol>
                <a:gridCol w="268074">
                  <a:extLst>
                    <a:ext uri="{9D8B030D-6E8A-4147-A177-3AD203B41FA5}">
                      <a16:colId xmlns:a16="http://schemas.microsoft.com/office/drawing/2014/main" val="3715358037"/>
                    </a:ext>
                  </a:extLst>
                </a:gridCol>
                <a:gridCol w="268074">
                  <a:extLst>
                    <a:ext uri="{9D8B030D-6E8A-4147-A177-3AD203B41FA5}">
                      <a16:colId xmlns:a16="http://schemas.microsoft.com/office/drawing/2014/main" val="1452722383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2001899179"/>
                    </a:ext>
                  </a:extLst>
                </a:gridCol>
                <a:gridCol w="294017">
                  <a:extLst>
                    <a:ext uri="{9D8B030D-6E8A-4147-A177-3AD203B41FA5}">
                      <a16:colId xmlns:a16="http://schemas.microsoft.com/office/drawing/2014/main" val="3598919230"/>
                    </a:ext>
                  </a:extLst>
                </a:gridCol>
                <a:gridCol w="233484">
                  <a:extLst>
                    <a:ext uri="{9D8B030D-6E8A-4147-A177-3AD203B41FA5}">
                      <a16:colId xmlns:a16="http://schemas.microsoft.com/office/drawing/2014/main" val="3581978295"/>
                    </a:ext>
                  </a:extLst>
                </a:gridCol>
                <a:gridCol w="233484">
                  <a:extLst>
                    <a:ext uri="{9D8B030D-6E8A-4147-A177-3AD203B41FA5}">
                      <a16:colId xmlns:a16="http://schemas.microsoft.com/office/drawing/2014/main" val="752731807"/>
                    </a:ext>
                  </a:extLst>
                </a:gridCol>
                <a:gridCol w="233484">
                  <a:extLst>
                    <a:ext uri="{9D8B030D-6E8A-4147-A177-3AD203B41FA5}">
                      <a16:colId xmlns:a16="http://schemas.microsoft.com/office/drawing/2014/main" val="555837356"/>
                    </a:ext>
                  </a:extLst>
                </a:gridCol>
                <a:gridCol w="233484">
                  <a:extLst>
                    <a:ext uri="{9D8B030D-6E8A-4147-A177-3AD203B41FA5}">
                      <a16:colId xmlns:a16="http://schemas.microsoft.com/office/drawing/2014/main" val="2521490755"/>
                    </a:ext>
                  </a:extLst>
                </a:gridCol>
                <a:gridCol w="1072298">
                  <a:extLst>
                    <a:ext uri="{9D8B030D-6E8A-4147-A177-3AD203B41FA5}">
                      <a16:colId xmlns:a16="http://schemas.microsoft.com/office/drawing/2014/main" val="3325289602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4222987932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80384777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445141974"/>
                    </a:ext>
                  </a:extLst>
                </a:gridCol>
                <a:gridCol w="302665">
                  <a:extLst>
                    <a:ext uri="{9D8B030D-6E8A-4147-A177-3AD203B41FA5}">
                      <a16:colId xmlns:a16="http://schemas.microsoft.com/office/drawing/2014/main" val="2547571676"/>
                    </a:ext>
                  </a:extLst>
                </a:gridCol>
                <a:gridCol w="184481">
                  <a:extLst>
                    <a:ext uri="{9D8B030D-6E8A-4147-A177-3AD203B41FA5}">
                      <a16:colId xmlns:a16="http://schemas.microsoft.com/office/drawing/2014/main" val="1386506061"/>
                    </a:ext>
                  </a:extLst>
                </a:gridCol>
                <a:gridCol w="821519">
                  <a:extLst>
                    <a:ext uri="{9D8B030D-6E8A-4147-A177-3AD203B41FA5}">
                      <a16:colId xmlns:a16="http://schemas.microsoft.com/office/drawing/2014/main" val="3186942691"/>
                    </a:ext>
                  </a:extLst>
                </a:gridCol>
                <a:gridCol w="570739">
                  <a:extLst>
                    <a:ext uri="{9D8B030D-6E8A-4147-A177-3AD203B41FA5}">
                      <a16:colId xmlns:a16="http://schemas.microsoft.com/office/drawing/2014/main" val="2796304896"/>
                    </a:ext>
                  </a:extLst>
                </a:gridCol>
                <a:gridCol w="466968">
                  <a:extLst>
                    <a:ext uri="{9D8B030D-6E8A-4147-A177-3AD203B41FA5}">
                      <a16:colId xmlns:a16="http://schemas.microsoft.com/office/drawing/2014/main" val="3600879537"/>
                    </a:ext>
                  </a:extLst>
                </a:gridCol>
                <a:gridCol w="415083">
                  <a:extLst>
                    <a:ext uri="{9D8B030D-6E8A-4147-A177-3AD203B41FA5}">
                      <a16:colId xmlns:a16="http://schemas.microsoft.com/office/drawing/2014/main" val="1678597236"/>
                    </a:ext>
                  </a:extLst>
                </a:gridCol>
                <a:gridCol w="466968">
                  <a:extLst>
                    <a:ext uri="{9D8B030D-6E8A-4147-A177-3AD203B41FA5}">
                      <a16:colId xmlns:a16="http://schemas.microsoft.com/office/drawing/2014/main" val="3213056626"/>
                    </a:ext>
                  </a:extLst>
                </a:gridCol>
              </a:tblGrid>
              <a:tr h="216113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Preparation: training and APB changeover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Working weeks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Non-working weeks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470437"/>
                  </a:ext>
                </a:extLst>
              </a:tr>
              <a:tr h="172891"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Two teams working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Catch-up time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18747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3BD915F8-1315-471E-A07B-E30E39C28A68}"/>
              </a:ext>
            </a:extLst>
          </p:cNvPr>
          <p:cNvSpPr txBox="1"/>
          <p:nvPr/>
        </p:nvSpPr>
        <p:spPr>
          <a:xfrm>
            <a:off x="457200" y="5589240"/>
            <a:ext cx="8195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1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ONLY REFERENCE (CONSIDER 2021 TO 2024).</a:t>
            </a:r>
            <a:r>
              <a:rPr lang="es-PE" dirty="0"/>
              <a:t> </a:t>
            </a:r>
          </a:p>
        </p:txBody>
      </p:sp>
      <p:cxnSp>
        <p:nvCxnSpPr>
          <p:cNvPr id="17" name="7 Conector recto">
            <a:extLst>
              <a:ext uri="{FF2B5EF4-FFF2-40B4-BE49-F238E27FC236}">
                <a16:creationId xmlns:a16="http://schemas.microsoft.com/office/drawing/2014/main" id="{A59AF601-3274-47D1-A25D-585CFA962396}"/>
              </a:ext>
            </a:extLst>
          </p:cNvPr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6EADA97-6565-41FF-A80B-CF23894A3F09}"/>
              </a:ext>
            </a:extLst>
          </p:cNvPr>
          <p:cNvSpPr txBox="1"/>
          <p:nvPr/>
        </p:nvSpPr>
        <p:spPr>
          <a:xfrm>
            <a:off x="1763688" y="364409"/>
            <a:ext cx="5832648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3"/>
            </a:pPr>
            <a:r>
              <a:rPr lang="es-PE" sz="2800" b="1" dirty="0"/>
              <a:t>DRAFT PLAN</a:t>
            </a:r>
          </a:p>
        </p:txBody>
      </p:sp>
      <p:sp>
        <p:nvSpPr>
          <p:cNvPr id="13" name="Título 2">
            <a:extLst>
              <a:ext uri="{FF2B5EF4-FFF2-40B4-BE49-F238E27FC236}">
                <a16:creationId xmlns:a16="http://schemas.microsoft.com/office/drawing/2014/main" id="{F4A45C48-09AF-4464-ABCF-025C0B7EF8FF}"/>
              </a:ext>
            </a:extLst>
          </p:cNvPr>
          <p:cNvSpPr txBox="1">
            <a:spLocks/>
          </p:cNvSpPr>
          <p:nvPr/>
        </p:nvSpPr>
        <p:spPr>
          <a:xfrm>
            <a:off x="457200" y="1484784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DRAFT PLAN </a:t>
            </a:r>
            <a:r>
              <a:rPr lang="es-PE" sz="1800" b="1" u="sng" dirty="0"/>
              <a:t>FINAL DISPOSITION FOR CLUSTER MUNITIONS </a:t>
            </a:r>
            <a:r>
              <a:rPr lang="es-PE" sz="18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2020 </a:t>
            </a:r>
            <a:endParaRPr lang="es-PE" u="sng" dirty="0"/>
          </a:p>
        </p:txBody>
      </p:sp>
      <p:pic>
        <p:nvPicPr>
          <p:cNvPr id="8" name="Picture 32" descr="FAP1">
            <a:extLst>
              <a:ext uri="{FF2B5EF4-FFF2-40B4-BE49-F238E27FC236}">
                <a16:creationId xmlns:a16="http://schemas.microsoft.com/office/drawing/2014/main" id="{79D3C2D3-8CD1-4943-A859-F939E00E7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54972" y="72051"/>
            <a:ext cx="894935" cy="8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Ratifican el “Acuerdo Básico entre el Gobierno del Perú y el Programa  Mundial de Alimentos de las Naciones Unidas sobre Asistencia del Programa  Mundial de Alimentos” | Sociedad Nacional de Industrias">
            <a:extLst>
              <a:ext uri="{FF2B5EF4-FFF2-40B4-BE49-F238E27FC236}">
                <a16:creationId xmlns:a16="http://schemas.microsoft.com/office/drawing/2014/main" id="{7A1F8388-98EA-4E0B-AD1A-0218A8F3C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9" r="81856" b="39288"/>
          <a:stretch/>
        </p:blipFill>
        <p:spPr bwMode="auto">
          <a:xfrm>
            <a:off x="94093" y="61161"/>
            <a:ext cx="919584" cy="8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7F4C0D-56F1-437A-AEF7-D817D96B6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90"/>
    </mc:Choice>
    <mc:Fallback xmlns="">
      <p:transition spd="slow" advTm="4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3168</Words>
  <Application>Microsoft Office PowerPoint</Application>
  <PresentationFormat>On-screen Show (4:3)</PresentationFormat>
  <Paragraphs>1820</Paragraphs>
  <Slides>18</Slides>
  <Notes>6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Courier New</vt:lpstr>
      <vt:lpstr>Segoe UI Web (West European)</vt:lpstr>
      <vt:lpstr>Times New Roman</vt:lpstr>
      <vt:lpstr>Tema de Office</vt:lpstr>
      <vt:lpstr> PERÚ  CONVENTION ON CLUSTER MUNITIONS   ARTICLE 3 EXTENSION REQUEST SUBMITTED   BY THE REPUBLIC OF PERÚ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DRAFT PLAN FINAL DISPOSITION FOR CLUSTER MUNITIONS 2021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Perú CONVENTION ON CLUSTER MUNITIONS  ARTICLE 3 EXTENSION REQUEST SUBMITTED   BY THE REPUBLIC OF PERÚ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PERÚ  CONVENTION ON CLUSTER MUNITIONS   ARTICLE 3 EXTENSION REQUEST SUBMITTED   BY THE REPUBLIC OF PERÚ </dc:title>
  <dc:creator>Al-Juhaishi Emad</dc:creator>
  <cp:lastModifiedBy>Al-Juhaishi Emad</cp:lastModifiedBy>
  <cp:revision>1</cp:revision>
  <dcterms:modified xsi:type="dcterms:W3CDTF">2020-12-18T14:58:30Z</dcterms:modified>
</cp:coreProperties>
</file>